
<file path=[Content_Types].xml><?xml version="1.0" encoding="utf-8"?>
<Types xmlns="http://schemas.openxmlformats.org/package/2006/content-types">
  <Default Extension="jpeg" ContentType="image/jpeg"/>
  <Default Extension="JPG" ContentType="image/.jp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8" r:id="rId3"/>
    <p:sldId id="260" r:id="rId5"/>
    <p:sldId id="259" r:id="rId6"/>
    <p:sldId id="261" r:id="rId7"/>
    <p:sldId id="265" r:id="rId8"/>
    <p:sldId id="266" r:id="rId9"/>
    <p:sldId id="267" r:id="rId10"/>
    <p:sldId id="269" r:id="rId11"/>
    <p:sldId id="270" r:id="rId12"/>
    <p:sldId id="268" r:id="rId13"/>
    <p:sldId id="271" r:id="rId14"/>
    <p:sldId id="272" r:id="rId15"/>
    <p:sldId id="263" r:id="rId16"/>
    <p:sldId id="273" r:id="rId17"/>
    <p:sldId id="275" r:id="rId18"/>
    <p:sldId id="274" r:id="rId19"/>
    <p:sldId id="276" r:id="rId20"/>
    <p:sldId id="277" r:id="rId21"/>
    <p:sldId id="278" r:id="rId22"/>
    <p:sldId id="279" r:id="rId23"/>
    <p:sldId id="264" r:id="rId24"/>
    <p:sldId id="281" r:id="rId25"/>
    <p:sldId id="280"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Tác giả" initials="A" lastIdx="0" clrIdx="2"/>
  <p:cmAuthor id="2" name="DELL"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commentAuthors" Target="commentAuthors.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spcBef>
                <a:spcPct val="0"/>
              </a:spcBef>
            </a:pPr>
            <a:fld id="{9A0DB2DC-4C9A-4742-B13C-FB6460FD3503}" type="slidenum">
              <a:rPr lang="en-US" dirty="0">
                <a:cs typeface="Arial" panose="020B0604020202020204" pitchFamily="34" charset="0"/>
              </a:rPr>
            </a:fld>
            <a:endParaRPr lang="en-US" dirty="0">
              <a:ea typeface="Arial" panose="020B0604020202020204" pitchFamily="34" charset="0"/>
              <a:cs typeface="Arial" panose="020B0604020202020204" pitchFamily="34" charset="0"/>
            </a:endParaRPr>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p>
            <a:pPr lvl="0" eaLnBrk="1" hangingPunct="1"/>
            <a:r>
              <a:rPr dirty="0">
                <a:cs typeface="Arial" panose="020B0604020202020204" pitchFamily="34" charset="0"/>
              </a:rPr>
              <a:t>bai moi</a:t>
            </a:r>
            <a:endParaRPr dirty="0">
              <a:ea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fld id="{06F4B37E-A8AB-4B00-8088-5DD0792E58DB}" type="slidenum">
              <a:rPr lang="vi-VN">
                <a:latin typeface="Arial" panose="020B0604020202020204" pitchFamily="34" charset="0"/>
              </a:rPr>
            </a:fld>
            <a:endParaRPr lang="vi-VN">
              <a:latin typeface="Arial" panose="020B0604020202020204" pitchFamily="34" charset="0"/>
            </a:endParaRPr>
          </a:p>
        </p:txBody>
      </p:sp>
      <p:sp>
        <p:nvSpPr>
          <p:cNvPr id="34819" name="Rectangle 2"/>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34820"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27651" name="Rectangle 2"/>
          <p:cNvSpPr>
            <a:spLocks noGrp="1" noRot="1" noChangeAspect="1" noTextEdit="1"/>
          </p:cNvSpPr>
          <p:nvPr>
            <p:ph type="sldImg"/>
          </p:nvPr>
        </p:nvSpPr>
        <p:spPr/>
      </p:sp>
      <p:sp>
        <p:nvSpPr>
          <p:cNvPr id="27652" name="Rectangle 3"/>
          <p:cNvSpPr>
            <a:spLocks noGrp="1"/>
          </p:cNvSpPr>
          <p:nvPr>
            <p:ph type="body" idx="1"/>
          </p:nvPr>
        </p:nvSpPr>
        <p:spPr/>
        <p:txBody>
          <a:bodyPr wrap="square" lIns="91440" tIns="45720" rIns="91440" bIns="45720" anchor="t" anchorCtr="0"/>
          <a:p>
            <a:pPr lvl="0" eaLnBrk="1" hangingPunct="1"/>
            <a:endParaRPr lang="vi-VN" altLang="x-none" dirty="0">
              <a:ea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29699" name="Rectangle 2"/>
          <p:cNvSpPr>
            <a:spLocks noGrp="1" noRot="1" noChangeAspect="1" noTextEdit="1"/>
          </p:cNvSpPr>
          <p:nvPr>
            <p:ph type="sldImg"/>
          </p:nvPr>
        </p:nvSpPr>
        <p:spPr/>
      </p:sp>
      <p:sp>
        <p:nvSpPr>
          <p:cNvPr id="29700" name="Rectangle 3"/>
          <p:cNvSpPr>
            <a:spLocks noGrp="1"/>
          </p:cNvSpPr>
          <p:nvPr>
            <p:ph type="body" idx="1"/>
          </p:nvPr>
        </p:nvSpPr>
        <p:spPr/>
        <p:txBody>
          <a:bodyPr wrap="square" lIns="91440" tIns="45720" rIns="91440" bIns="45720" anchor="t" anchorCtr="0"/>
          <a:p>
            <a:pPr lvl="0" eaLnBrk="1" hangingPunct="1"/>
            <a:endParaRPr lang="vi-VN" altLang="x-none" dirty="0">
              <a:ea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30723" name="Rectangle 2"/>
          <p:cNvSpPr>
            <a:spLocks noGrp="1" noRot="1" noChangeAspect="1" noTextEdit="1"/>
          </p:cNvSpPr>
          <p:nvPr>
            <p:ph type="sldImg"/>
          </p:nvPr>
        </p:nvSpPr>
        <p:spPr/>
      </p:sp>
      <p:sp>
        <p:nvSpPr>
          <p:cNvPr id="30724" name="Rectangle 3"/>
          <p:cNvSpPr>
            <a:spLocks noGrp="1"/>
          </p:cNvSpPr>
          <p:nvPr>
            <p:ph type="body" idx="1"/>
          </p:nvPr>
        </p:nvSpPr>
        <p:spPr/>
        <p:txBody>
          <a:bodyPr wrap="square" lIns="91440" tIns="45720" rIns="91440" bIns="45720" anchor="t" anchorCtr="0"/>
          <a:p>
            <a:pPr lvl="0" eaLnBrk="1" hangingPunct="1"/>
            <a:endParaRPr lang="vi-VN" altLang="x-none" dirty="0">
              <a:ea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34819" name="Rectangle 2"/>
          <p:cNvSpPr>
            <a:spLocks noGrp="1" noRot="1" noChangeAspect="1" noTextEdit="1"/>
          </p:cNvSpPr>
          <p:nvPr>
            <p:ph type="sldImg"/>
          </p:nvPr>
        </p:nvSpPr>
        <p:spPr/>
      </p:sp>
      <p:sp>
        <p:nvSpPr>
          <p:cNvPr id="34820" name="Rectangle 3"/>
          <p:cNvSpPr>
            <a:spLocks noGrp="1"/>
          </p:cNvSpPr>
          <p:nvPr>
            <p:ph type="body" idx="1"/>
          </p:nvPr>
        </p:nvSpPr>
        <p:spPr/>
        <p:txBody>
          <a:bodyPr wrap="square" lIns="91440" tIns="45720" rIns="91440" bIns="45720" anchor="t" anchorCtr="0"/>
          <a:p>
            <a:pPr lvl="0" eaLnBrk="1" hangingPunct="1"/>
            <a:endParaRPr lang="vi-VN" altLang="x-none" dirty="0">
              <a:ea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36867" name="Rectangle 2"/>
          <p:cNvSpPr>
            <a:spLocks noGrp="1" noRot="1" noChangeAspect="1" noTextEdit="1"/>
          </p:cNvSpPr>
          <p:nvPr>
            <p:ph type="sldImg"/>
          </p:nvPr>
        </p:nvSpPr>
        <p:spPr/>
      </p:sp>
      <p:sp>
        <p:nvSpPr>
          <p:cNvPr id="36868" name="Rectangle 3"/>
          <p:cNvSpPr>
            <a:spLocks noGrp="1"/>
          </p:cNvSpPr>
          <p:nvPr>
            <p:ph type="body" idx="1"/>
          </p:nvPr>
        </p:nvSpPr>
        <p:spPr/>
        <p:txBody>
          <a:bodyPr wrap="square" lIns="91440" tIns="45720" rIns="91440" bIns="45720" anchor="t" anchorCtr="0"/>
          <a:p>
            <a:pPr lvl="0" eaLnBrk="1" hangingPunct="1"/>
            <a:endParaRPr lang="vi-VN" altLang="x-none" dirty="0">
              <a:ea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fld>
            <a:endParaRPr lang="en-US" sz="1200" dirty="0"/>
          </a:p>
        </p:txBody>
      </p:sp>
      <p:sp>
        <p:nvSpPr>
          <p:cNvPr id="40963" name="Rectangle 2"/>
          <p:cNvSpPr>
            <a:spLocks noGrp="1" noRot="1" noChangeAspect="1" noTextEdit="1"/>
          </p:cNvSpPr>
          <p:nvPr>
            <p:ph type="sldImg"/>
          </p:nvPr>
        </p:nvSpPr>
        <p:spPr/>
      </p:sp>
      <p:sp>
        <p:nvSpPr>
          <p:cNvPr id="40964" name="Rectangle 3"/>
          <p:cNvSpPr>
            <a:spLocks noGrp="1"/>
          </p:cNvSpPr>
          <p:nvPr>
            <p:ph type="body" idx="1"/>
          </p:nvPr>
        </p:nvSpPr>
        <p:spPr/>
        <p:txBody>
          <a:bodyPr wrap="square" lIns="91440" tIns="45720" rIns="91440" bIns="45720" anchor="t" anchorCtr="0"/>
          <a:p>
            <a:pPr lvl="0" eaLnBrk="1" hangingPunct="1"/>
            <a:endParaRPr lang="vi-VN" altLang="x-none" dirty="0">
              <a:ea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fld id="{BEAFAD9A-4E35-429A-9EA5-CE96ECAF559A}" type="slidenum">
              <a:rPr lang="vi-VN">
                <a:latin typeface="Arial" panose="020B0604020202020204" pitchFamily="34" charset="0"/>
              </a:rPr>
            </a:fld>
            <a:endParaRPr lang="vi-VN">
              <a:latin typeface="Arial" panose="020B0604020202020204" pitchFamily="34" charset="0"/>
            </a:endParaRPr>
          </a:p>
        </p:txBody>
      </p:sp>
      <p:sp>
        <p:nvSpPr>
          <p:cNvPr id="32771" name="Rectangle 2"/>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32772"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fld id="{BC68DECF-9B16-46A6-8982-C5520F7BB19B}" type="slidenum">
              <a:rPr lang="vi-VN">
                <a:latin typeface="Arial" panose="020B0604020202020204" pitchFamily="34" charset="0"/>
              </a:rPr>
            </a:fld>
            <a:endParaRPr lang="vi-VN">
              <a:latin typeface="Arial" panose="020B0604020202020204" pitchFamily="34" charset="0"/>
            </a:endParaRPr>
          </a:p>
        </p:txBody>
      </p:sp>
      <p:sp>
        <p:nvSpPr>
          <p:cNvPr id="33795" name="Rectangle 2"/>
          <p:cNvSpPr>
            <a:spLocks noGrp="1" noRot="1" noChangeAspect="1" noChangeArrowheads="1" noTextEdit="1"/>
          </p:cNvSpPr>
          <p:nvPr>
            <p:ph type="sldImg" idx="4294967295"/>
          </p:nvPr>
        </p:nvSpPr>
        <p:spPr bwMode="auto">
          <a:xfrm>
            <a:off x="381000" y="685800"/>
            <a:ext cx="6096000" cy="3429000"/>
          </a:xfrm>
          <a:ln>
            <a:solidFill>
              <a:srgbClr val="000000"/>
            </a:solidFill>
            <a:miter lim="800000"/>
          </a:ln>
        </p:spPr>
      </p:sp>
      <p:sp>
        <p:nvSpPr>
          <p:cNvPr id="33796"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vi-VN"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showMasterSp="0">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0"/>
            <a:ext cx="109728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endParaRPr lang="vi-VN"/>
          </a:p>
        </p:txBody>
      </p:sp>
      <p:sp>
        <p:nvSpPr>
          <p:cNvPr id="4" name="Rectangle 5"/>
          <p:cNvSpPr>
            <a:spLocks noGrp="1" noChangeArrowheads="1"/>
          </p:cNvSpPr>
          <p:nvPr>
            <p:ph type="ftr" sz="quarter" idx="11"/>
          </p:nvPr>
        </p:nvSpPr>
        <p:spPr/>
        <p:txBody>
          <a:bodyPr/>
          <a:lstStyle>
            <a:lvl1pPr>
              <a:defRPr/>
            </a:lvl1pPr>
          </a:lstStyle>
          <a:p>
            <a:endParaRPr lang="vi-VN"/>
          </a:p>
        </p:txBody>
      </p:sp>
      <p:sp>
        <p:nvSpPr>
          <p:cNvPr id="5" name="Rectangle 6"/>
          <p:cNvSpPr>
            <a:spLocks noGrp="1" noChangeArrowheads="1"/>
          </p:cNvSpPr>
          <p:nvPr>
            <p:ph type="sldNum" sz="quarter" idx="12"/>
          </p:nvPr>
        </p:nvSpPr>
        <p:spPr/>
        <p:txBody>
          <a:bodyPr/>
          <a:lstStyle>
            <a:lvl1pPr algn="r">
              <a:defRPr sz="1600">
                <a:solidFill>
                  <a:srgbClr val="D38E27"/>
                </a:solidFill>
              </a:defRPr>
            </a:lvl1pPr>
          </a:lstStyle>
          <a:p>
            <a:fld id="{929E67AE-F3BC-4F06-BD95-C240B4D7AD23}"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vi-VN"/>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2389717"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vi-VN"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609600" y="1600200"/>
            <a:ext cx="109728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Arial" panose="020B0604020202020204" pitchFamily="34" charset="0"/>
                <a:cs typeface="+mn-cs"/>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Arial" panose="020B0604020202020204" pitchFamily="34" charset="0"/>
                <a:cs typeface="+mn-cs"/>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59AD2FAD-DBF9-433C-8A32-B98902EFA47C}" type="slidenum">
              <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fld>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2.GIF"/></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tags" Target="../tags/tag4.xml"/><Relationship Id="rId1"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GIF"/><Relationship Id="rId1" Type="http://schemas.openxmlformats.org/officeDocument/2006/relationships/image" Target="../media/image3.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7.xml"/><Relationship Id="rId3" Type="http://schemas.openxmlformats.org/officeDocument/2006/relationships/tags" Target="../tags/tag6.xml"/><Relationship Id="rId2" Type="http://schemas.openxmlformats.org/officeDocument/2006/relationships/image" Target="../media/image14.jpeg"/><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2184400" y="0"/>
            <a:ext cx="7783195" cy="1129665"/>
          </a:xfrm>
          <a:prstGeom prst="rect">
            <a:avLst/>
          </a:prstGeom>
          <a:noFill/>
        </p:spPr>
        <p:txBody>
          <a:bodyPr wrap="square" rtlCol="0" anchor="t">
            <a:spAutoFit/>
          </a:bodyPr>
          <a:p>
            <a:pPr algn="ctr">
              <a:spcBef>
                <a:spcPct val="50000"/>
              </a:spcBef>
            </a:pPr>
            <a:r>
              <a:rPr lang="en-US" sz="2700" b="1" dirty="0">
                <a:latin typeface="Times New Roman" panose="02020603050405020304" pitchFamily="18" charset="0"/>
                <a:cs typeface="Times New Roman" panose="02020603050405020304" pitchFamily="18" charset="0"/>
                <a:sym typeface="+mn-ea"/>
              </a:rPr>
              <a:t>ỦY BAN NHÂN DÂN QUẬN PHÚ NHUẬN</a:t>
            </a:r>
            <a:endParaRPr lang="en-US" sz="2700" b="1" dirty="0">
              <a:solidFill>
                <a:schemeClr val="tx1"/>
              </a:solidFill>
              <a:cs typeface="Times New Roman" panose="02020603050405020304" pitchFamily="18" charset="0"/>
            </a:endParaRPr>
          </a:p>
          <a:p>
            <a:pPr algn="ctr">
              <a:spcBef>
                <a:spcPct val="50000"/>
              </a:spcBef>
            </a:pPr>
            <a:r>
              <a:rPr lang="en-US" sz="2700" b="1" dirty="0">
                <a:latin typeface="Times New Roman" panose="02020603050405020304" pitchFamily="18" charset="0"/>
                <a:cs typeface="Times New Roman" panose="02020603050405020304" pitchFamily="18" charset="0"/>
                <a:sym typeface="+mn-ea"/>
              </a:rPr>
              <a:t>TRƯỜNG TIỂU HỌC NGUYỄN ĐÌNH CHÍNH</a:t>
            </a:r>
            <a:endParaRPr lang="en-US"/>
          </a:p>
        </p:txBody>
      </p:sp>
      <p:pic>
        <p:nvPicPr>
          <p:cNvPr id="2104" name="Picture 58" descr="LS"/>
          <p:cNvPicPr>
            <a:picLocks noChangeAspect="1" noChangeArrowheads="1" noCrop="1"/>
          </p:cNvPicPr>
          <p:nvPr>
            <p:ph idx="1"/>
          </p:nvPr>
        </p:nvPicPr>
        <p:blipFill>
          <a:blip r:embed="rId1"/>
          <a:srcRect/>
          <a:stretch>
            <a:fillRect/>
          </a:stretch>
        </p:blipFill>
        <p:spPr bwMode="auto">
          <a:xfrm rot="21439083">
            <a:off x="2722245" y="1828800"/>
            <a:ext cx="78581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4" descr="cdbg6"/>
          <p:cNvPicPr>
            <a:picLocks noChangeAspect="1"/>
          </p:cNvPicPr>
          <p:nvPr/>
        </p:nvPicPr>
        <p:blipFill>
          <a:blip r:embed="rId1"/>
          <a:stretch>
            <a:fillRect/>
          </a:stretch>
        </p:blipFill>
        <p:spPr>
          <a:xfrm>
            <a:off x="0" y="-66675"/>
            <a:ext cx="12192000" cy="6858000"/>
          </a:xfrm>
          <a:prstGeom prst="rect">
            <a:avLst/>
          </a:prstGeom>
          <a:noFill/>
          <a:ln w="38100" cap="flat" cmpd="sng">
            <a:solidFill>
              <a:schemeClr val="bg1"/>
            </a:solidFill>
            <a:prstDash val="solid"/>
            <a:miter/>
            <a:headEnd type="none" w="med" len="med"/>
            <a:tailEnd type="none" w="med" len="med"/>
          </a:ln>
        </p:spPr>
      </p:pic>
    </p:spTree>
    <p:custDataLst>
      <p:tags r:id="rId2"/>
    </p:custDataLst>
  </p:cSld>
  <p:clrMapOvr>
    <a:masterClrMapping/>
  </p:clrMapOvr>
  <p:transition spd="slow">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7" name="Picture 5" descr="su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11341" y="152401"/>
            <a:ext cx="6603827" cy="6527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80" name="Text Box 8"/>
          <p:cNvSpPr txBox="1">
            <a:spLocks noChangeArrowheads="1"/>
          </p:cNvSpPr>
          <p:nvPr/>
        </p:nvSpPr>
        <p:spPr bwMode="auto">
          <a:xfrm>
            <a:off x="7772275" y="2108235"/>
            <a:ext cx="3708384" cy="239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ts val="600"/>
              </a:spcBef>
            </a:pPr>
            <a:r>
              <a:rPr lang="en-US" sz="3735" b="1" dirty="0" err="1">
                <a:solidFill>
                  <a:prstClr val="black"/>
                </a:solidFill>
                <a:latin typeface="Times New Roman" panose="02020603050405020304" pitchFamily="18" charset="0"/>
              </a:rPr>
              <a:t>Hồ</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Chủ</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Tịch</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đi</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biên</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giới</a:t>
            </a:r>
            <a:r>
              <a:rPr lang="en-US" sz="3735" b="1" dirty="0">
                <a:solidFill>
                  <a:prstClr val="black"/>
                </a:solidFill>
                <a:latin typeface="Times New Roman" panose="02020603050405020304" pitchFamily="18" charset="0"/>
              </a:rPr>
              <a:t>, </a:t>
            </a:r>
            <a:r>
              <a:rPr lang="en-US" sz="3735" b="1" dirty="0" err="1" smtClean="0">
                <a:solidFill>
                  <a:prstClr val="black"/>
                </a:solidFill>
                <a:latin typeface="Times New Roman" panose="02020603050405020304" pitchFamily="18" charset="0"/>
              </a:rPr>
              <a:t>kiểm</a:t>
            </a:r>
            <a:r>
              <a:rPr lang="en-US" sz="3735" b="1" dirty="0" smtClean="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tra</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việc</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chuẩn</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bị</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cho</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chiến</a:t>
            </a:r>
            <a:r>
              <a:rPr lang="en-US" sz="3735" b="1" dirty="0">
                <a:solidFill>
                  <a:prstClr val="black"/>
                </a:solidFill>
                <a:latin typeface="Times New Roman" panose="02020603050405020304" pitchFamily="18" charset="0"/>
              </a:rPr>
              <a:t> </a:t>
            </a:r>
            <a:r>
              <a:rPr lang="en-US" sz="3735" b="1" dirty="0" err="1">
                <a:solidFill>
                  <a:prstClr val="black"/>
                </a:solidFill>
                <a:latin typeface="Times New Roman" panose="02020603050405020304" pitchFamily="18" charset="0"/>
              </a:rPr>
              <a:t>dịch</a:t>
            </a:r>
            <a:endParaRPr lang="en-US" sz="3735" b="1" dirty="0">
              <a:solidFill>
                <a:prstClr val="black"/>
              </a:solidFill>
              <a:latin typeface="Times New Roman" panose="02020603050405020304" pitchFamily="18" charset="0"/>
              <a:cs typeface="Times New Roman" panose="02020603050405020304" pitchFamily="18" charset="0"/>
            </a:endParaRPr>
          </a:p>
        </p:txBody>
      </p:sp>
      <p:sp>
        <p:nvSpPr>
          <p:cNvPr id="15364" name="Rectangle 4"/>
          <p:cNvSpPr>
            <a:spLocks noChangeArrowheads="1"/>
          </p:cNvSpPr>
          <p:nvPr/>
        </p:nvSpPr>
        <p:spPr bwMode="auto">
          <a:xfrm>
            <a:off x="0" y="16933"/>
            <a:ext cx="12192000" cy="6858000"/>
          </a:xfrm>
          <a:prstGeom prst="rect">
            <a:avLst/>
          </a:prstGeom>
          <a:noFill/>
          <a:ln w="57150">
            <a:no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vi-VN" sz="2400">
              <a:solidFill>
                <a:prstClr val="black"/>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31077"/>
                                        </p:tgtEl>
                                        <p:attrNameLst>
                                          <p:attrName>style.visibility</p:attrName>
                                        </p:attrNameLst>
                                      </p:cBhvr>
                                      <p:to>
                                        <p:strVal val="visible"/>
                                      </p:to>
                                    </p:set>
                                    <p:anim calcmode="lin" valueType="num">
                                      <p:cBhvr additive="base">
                                        <p:cTn id="7" dur="500" fill="hold"/>
                                        <p:tgtEl>
                                          <p:spTgt spid="131077"/>
                                        </p:tgtEl>
                                        <p:attrNameLst>
                                          <p:attrName>ppt_x</p:attrName>
                                        </p:attrNameLst>
                                      </p:cBhvr>
                                      <p:tavLst>
                                        <p:tav tm="0">
                                          <p:val>
                                            <p:strVal val="1+#ppt_w/2"/>
                                          </p:val>
                                        </p:tav>
                                        <p:tav tm="100000">
                                          <p:val>
                                            <p:strVal val="#ppt_x"/>
                                          </p:val>
                                        </p:tav>
                                      </p:tavLst>
                                    </p:anim>
                                    <p:anim calcmode="lin" valueType="num">
                                      <p:cBhvr additive="base">
                                        <p:cTn id="8" dur="500" fill="hold"/>
                                        <p:tgtEl>
                                          <p:spTgt spid="1310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1080"/>
                                        </p:tgtEl>
                                        <p:attrNameLst>
                                          <p:attrName>style.visibility</p:attrName>
                                        </p:attrNameLst>
                                      </p:cBhvr>
                                      <p:to>
                                        <p:strVal val="visible"/>
                                      </p:to>
                                    </p:set>
                                    <p:anim calcmode="lin" valueType="num">
                                      <p:cBhvr additive="base">
                                        <p:cTn id="11" dur="500" fill="hold"/>
                                        <p:tgtEl>
                                          <p:spTgt spid="131080"/>
                                        </p:tgtEl>
                                        <p:attrNameLst>
                                          <p:attrName>ppt_x</p:attrName>
                                        </p:attrNameLst>
                                      </p:cBhvr>
                                      <p:tavLst>
                                        <p:tav tm="0">
                                          <p:val>
                                            <p:strVal val="#ppt_x"/>
                                          </p:val>
                                        </p:tav>
                                        <p:tav tm="100000">
                                          <p:val>
                                            <p:strVal val="#ppt_x"/>
                                          </p:val>
                                        </p:tav>
                                      </p:tavLst>
                                    </p:anim>
                                    <p:anim calcmode="lin" valueType="num">
                                      <p:cBhvr additive="base">
                                        <p:cTn id="12" dur="500" fill="hold"/>
                                        <p:tgtEl>
                                          <p:spTgt spid="131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8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8466" name="Picture 2" descr="tt_18088_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09600" y="457200"/>
            <a:ext cx="10972800" cy="5486400"/>
          </a:xfrm>
          <a:prstGeom prst="rect">
            <a:avLst/>
          </a:prstGeom>
          <a:noFill/>
          <a:ln w="9525">
            <a:solidFill>
              <a:srgbClr val="0033CC"/>
            </a:solidFill>
            <a:miter lim="800000"/>
            <a:headEnd/>
            <a:tailEnd/>
          </a:ln>
          <a:extLst>
            <a:ext uri="{909E8E84-426E-40DD-AFC4-6F175D3DCCD1}">
              <a14:hiddenFill xmlns:a14="http://schemas.microsoft.com/office/drawing/2010/main">
                <a:solidFill>
                  <a:srgbClr val="FFFFFF"/>
                </a:solidFill>
              </a14:hiddenFill>
            </a:ext>
          </a:extLst>
        </p:spPr>
      </p:pic>
      <p:sp>
        <p:nvSpPr>
          <p:cNvPr id="318467" name="Text Box 3" descr="20%"/>
          <p:cNvSpPr txBox="1">
            <a:spLocks noChangeArrowheads="1"/>
          </p:cNvSpPr>
          <p:nvPr/>
        </p:nvSpPr>
        <p:spPr bwMode="auto">
          <a:xfrm>
            <a:off x="0" y="6030385"/>
            <a:ext cx="121920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a:spcBef>
                <a:spcPct val="50000"/>
              </a:spcBef>
            </a:pPr>
            <a:r>
              <a:rPr lang="en-US" sz="3735" b="1" i="1" dirty="0">
                <a:solidFill>
                  <a:srgbClr val="0000FF"/>
                </a:solidFill>
                <a:latin typeface="Times New Roman" panose="02020603050405020304" pitchFamily="18" charset="0"/>
              </a:rPr>
              <a:t>   </a:t>
            </a:r>
            <a:r>
              <a:rPr lang="en-US" sz="3735" b="1" i="1" dirty="0" err="1">
                <a:solidFill>
                  <a:prstClr val="black"/>
                </a:solidFill>
                <a:latin typeface="Times New Roman" panose="02020603050405020304" pitchFamily="18" charset="0"/>
              </a:rPr>
              <a:t>Nơi</a:t>
            </a:r>
            <a:r>
              <a:rPr lang="en-US" sz="3735" b="1" i="1" dirty="0">
                <a:solidFill>
                  <a:prstClr val="black"/>
                </a:solidFill>
                <a:latin typeface="Times New Roman" panose="02020603050405020304" pitchFamily="18" charset="0"/>
              </a:rPr>
              <a:t> ở </a:t>
            </a:r>
            <a:r>
              <a:rPr lang="en-US" sz="3735" b="1" i="1" dirty="0" err="1">
                <a:solidFill>
                  <a:prstClr val="black"/>
                </a:solidFill>
                <a:latin typeface="Times New Roman" panose="02020603050405020304" pitchFamily="18" charset="0"/>
              </a:rPr>
              <a:t>của</a:t>
            </a:r>
            <a:r>
              <a:rPr lang="en-US" sz="3735" b="1" i="1" dirty="0">
                <a:solidFill>
                  <a:prstClr val="black"/>
                </a:solidFill>
                <a:latin typeface="Times New Roman" panose="02020603050405020304" pitchFamily="18" charset="0"/>
              </a:rPr>
              <a:t> </a:t>
            </a:r>
            <a:r>
              <a:rPr lang="en-US" sz="3735" b="1" i="1" dirty="0" err="1">
                <a:solidFill>
                  <a:prstClr val="black"/>
                </a:solidFill>
                <a:latin typeface="Times New Roman" panose="02020603050405020304" pitchFamily="18" charset="0"/>
              </a:rPr>
              <a:t>Bác</a:t>
            </a:r>
            <a:r>
              <a:rPr lang="en-US" sz="3735" b="1" i="1" dirty="0">
                <a:solidFill>
                  <a:prstClr val="black"/>
                </a:solidFill>
                <a:latin typeface="Times New Roman" panose="02020603050405020304" pitchFamily="18" charset="0"/>
              </a:rPr>
              <a:t> </a:t>
            </a:r>
            <a:r>
              <a:rPr lang="en-US" sz="3735" b="1" i="1" dirty="0" err="1">
                <a:solidFill>
                  <a:prstClr val="black"/>
                </a:solidFill>
                <a:latin typeface="Times New Roman" panose="02020603050405020304" pitchFamily="18" charset="0"/>
              </a:rPr>
              <a:t>Hồ</a:t>
            </a:r>
            <a:r>
              <a:rPr lang="en-US" sz="3735" b="1" i="1" dirty="0">
                <a:solidFill>
                  <a:prstClr val="black"/>
                </a:solidFill>
                <a:latin typeface="Times New Roman" panose="02020603050405020304" pitchFamily="18" charset="0"/>
              </a:rPr>
              <a:t> </a:t>
            </a:r>
            <a:r>
              <a:rPr lang="en-US" sz="3735" b="1" i="1" dirty="0" err="1">
                <a:solidFill>
                  <a:prstClr val="black"/>
                </a:solidFill>
                <a:latin typeface="Times New Roman" panose="02020603050405020304" pitchFamily="18" charset="0"/>
              </a:rPr>
              <a:t>trong</a:t>
            </a:r>
            <a:r>
              <a:rPr lang="en-US" sz="3735" b="1" i="1" dirty="0">
                <a:solidFill>
                  <a:prstClr val="black"/>
                </a:solidFill>
                <a:latin typeface="Times New Roman" panose="02020603050405020304" pitchFamily="18" charset="0"/>
              </a:rPr>
              <a:t> </a:t>
            </a:r>
            <a:r>
              <a:rPr lang="en-US" sz="3735" b="1" i="1" dirty="0" err="1">
                <a:solidFill>
                  <a:prstClr val="black"/>
                </a:solidFill>
                <a:latin typeface="Times New Roman" panose="02020603050405020304" pitchFamily="18" charset="0"/>
              </a:rPr>
              <a:t>chiến</a:t>
            </a:r>
            <a:r>
              <a:rPr lang="en-US" sz="3735" b="1" i="1" dirty="0">
                <a:solidFill>
                  <a:prstClr val="black"/>
                </a:solidFill>
                <a:latin typeface="Times New Roman" panose="02020603050405020304" pitchFamily="18" charset="0"/>
              </a:rPr>
              <a:t> </a:t>
            </a:r>
            <a:r>
              <a:rPr lang="en-US" sz="3735" b="1" i="1" dirty="0" err="1">
                <a:solidFill>
                  <a:prstClr val="black"/>
                </a:solidFill>
                <a:latin typeface="Times New Roman" panose="02020603050405020304" pitchFamily="18" charset="0"/>
              </a:rPr>
              <a:t>dịch</a:t>
            </a:r>
            <a:r>
              <a:rPr lang="en-US" sz="3735" b="1" i="1" dirty="0">
                <a:solidFill>
                  <a:prstClr val="black"/>
                </a:solidFill>
                <a:latin typeface="Times New Roman" panose="02020603050405020304" pitchFamily="18" charset="0"/>
              </a:rPr>
              <a:t> </a:t>
            </a:r>
            <a:r>
              <a:rPr lang="en-US" sz="3735" b="1" i="1" dirty="0" err="1">
                <a:solidFill>
                  <a:prstClr val="black"/>
                </a:solidFill>
                <a:latin typeface="Times New Roman" panose="02020603050405020304" pitchFamily="18" charset="0"/>
              </a:rPr>
              <a:t>Biên</a:t>
            </a:r>
            <a:r>
              <a:rPr lang="en-US" sz="3735" b="1" i="1" dirty="0">
                <a:solidFill>
                  <a:prstClr val="black"/>
                </a:solidFill>
                <a:latin typeface="Times New Roman" panose="02020603050405020304" pitchFamily="18" charset="0"/>
              </a:rPr>
              <a:t> </a:t>
            </a:r>
            <a:r>
              <a:rPr lang="en-US" sz="3735" b="1" i="1" dirty="0" err="1">
                <a:solidFill>
                  <a:prstClr val="black"/>
                </a:solidFill>
                <a:latin typeface="Times New Roman" panose="02020603050405020304" pitchFamily="18" charset="0"/>
              </a:rPr>
              <a:t>giới</a:t>
            </a:r>
            <a:r>
              <a:rPr lang="en-US" sz="3735" b="1" i="1" dirty="0">
                <a:solidFill>
                  <a:prstClr val="black"/>
                </a:solidFill>
                <a:latin typeface="Times New Roman" panose="02020603050405020304" pitchFamily="18" charset="0"/>
              </a:rPr>
              <a:t> 1950</a:t>
            </a:r>
            <a:endParaRPr lang="en-US" sz="3735" b="1" i="1" dirty="0">
              <a:solidFill>
                <a:prstClr val="black"/>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8466"/>
                                        </p:tgtEl>
                                        <p:attrNameLst>
                                          <p:attrName>style.visibility</p:attrName>
                                        </p:attrNameLst>
                                      </p:cBhvr>
                                      <p:to>
                                        <p:strVal val="visible"/>
                                      </p:to>
                                    </p:set>
                                    <p:animEffect transition="in" filter="box(in)">
                                      <p:cBhvr>
                                        <p:cTn id="7" dur="500"/>
                                        <p:tgtEl>
                                          <p:spTgt spid="3184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18467"/>
                                        </p:tgtEl>
                                        <p:attrNameLst>
                                          <p:attrName>style.visibility</p:attrName>
                                        </p:attrNameLst>
                                      </p:cBhvr>
                                      <p:to>
                                        <p:strVal val="visible"/>
                                      </p:to>
                                    </p:set>
                                    <p:animEffect transition="in" filter="box(in)">
                                      <p:cBhvr>
                                        <p:cTn id="12" dur="500"/>
                                        <p:tgtEl>
                                          <p:spTgt spid="318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6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TextBox 11"/>
          <p:cNvSpPr txBox="1">
            <a:spLocks noChangeArrowheads="1"/>
          </p:cNvSpPr>
          <p:nvPr/>
        </p:nvSpPr>
        <p:spPr bwMode="auto">
          <a:xfrm>
            <a:off x="1065530" y="641350"/>
            <a:ext cx="935545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buFont typeface="Wingdings" panose="05000000000000000000" pitchFamily="2" charset="2"/>
              <a:buChar char="v"/>
            </a:pPr>
            <a:r>
              <a:rPr lang="en-US" sz="3200" b="1" dirty="0" err="1">
                <a:solidFill>
                  <a:srgbClr val="0000FF"/>
                </a:solidFill>
                <a:latin typeface="Times New Roman" panose="02020603050405020304" pitchFamily="18" charset="0"/>
              </a:rPr>
              <a:t>Hoạt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động</a:t>
            </a:r>
            <a:r>
              <a:rPr lang="en-US" sz="3200" b="1" dirty="0">
                <a:solidFill>
                  <a:srgbClr val="0000FF"/>
                </a:solidFill>
                <a:latin typeface="Times New Roman" panose="02020603050405020304" pitchFamily="18" charset="0"/>
              </a:rPr>
              <a:t> 2: </a:t>
            </a:r>
            <a:r>
              <a:rPr lang="en-US" sz="3200" b="1" dirty="0" err="1">
                <a:solidFill>
                  <a:srgbClr val="FF0000"/>
                </a:solidFill>
                <a:latin typeface="Times New Roman" panose="02020603050405020304" pitchFamily="18" charset="0"/>
              </a:rPr>
              <a:t>Diễn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biến</a:t>
            </a:r>
            <a:r>
              <a:rPr lang="vi-VN" altLang="en-US" sz="3200" b="1" dirty="0" err="1">
                <a:solidFill>
                  <a:srgbClr val="FF0000"/>
                </a:solidFill>
                <a:latin typeface="Times New Roman" panose="02020603050405020304" pitchFamily="18" charset="0"/>
              </a:rPr>
              <a:t> và kết quả</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của</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chiến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dịch</a:t>
            </a:r>
            <a:r>
              <a:rPr lang="vi-VN" altLang="en-US" sz="3200" b="1" dirty="0" err="1">
                <a:solidFill>
                  <a:srgbClr val="FF0000"/>
                </a:solidFill>
                <a:latin typeface="Times New Roman" panose="02020603050405020304" pitchFamily="18" charset="0"/>
              </a:rPr>
              <a:t> Biên giới thu - đông </a:t>
            </a:r>
            <a:r>
              <a:rPr lang="vi-VN" altLang="en-US" sz="3200" b="1" dirty="0" err="1">
                <a:solidFill>
                  <a:srgbClr val="FF0000"/>
                </a:solidFill>
                <a:latin typeface="Times New Roman" panose="02020603050405020304" pitchFamily="18" charset="0"/>
              </a:rPr>
              <a:t>1950 </a:t>
            </a:r>
            <a:endParaRPr lang="vi-VN" altLang="en-US" sz="3200" b="1" dirty="0" err="1">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990714" y="1971371"/>
            <a:ext cx="876277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just" eaLnBrk="1" hangingPunct="1"/>
            <a:r>
              <a:rPr lang="vi-VN" sz="3200" b="1" dirty="0" smtClean="0">
                <a:solidFill>
                  <a:prstClr val="black"/>
                </a:solidFill>
                <a:latin typeface="Times New Roman" panose="02020603050405020304" pitchFamily="18" charset="0"/>
              </a:rPr>
              <a:t>1.Trong </a:t>
            </a:r>
            <a:r>
              <a:rPr lang="vi-VN" sz="3200" b="1" dirty="0">
                <a:solidFill>
                  <a:prstClr val="black"/>
                </a:solidFill>
                <a:latin typeface="Times New Roman" panose="02020603050405020304" pitchFamily="18" charset="0"/>
              </a:rPr>
              <a:t>chiến dịch Biên giới thu - đông 1950, ta chọn </a:t>
            </a:r>
            <a:r>
              <a:rPr lang="vi-VN" sz="3200" b="1" u="sng" dirty="0">
                <a:solidFill>
                  <a:prstClr val="black"/>
                </a:solidFill>
                <a:latin typeface="Times New Roman" panose="02020603050405020304" pitchFamily="18" charset="0"/>
              </a:rPr>
              <a:t>cứ điểm n</a:t>
            </a:r>
            <a:r>
              <a:rPr lang="vi-VN" sz="3200" b="1" u="sng" dirty="0">
                <a:solidFill>
                  <a:prstClr val="black"/>
                </a:solidFill>
                <a:latin typeface="Times New Roman" panose="02020603050405020304" pitchFamily="18" charset="0"/>
                <a:cs typeface="Times New Roman" panose="02020603050405020304" pitchFamily="18" charset="0"/>
              </a:rPr>
              <a:t>à</a:t>
            </a:r>
            <a:r>
              <a:rPr lang="vi-VN" sz="3200" b="1" u="sng" dirty="0">
                <a:solidFill>
                  <a:prstClr val="black"/>
                </a:solidFill>
                <a:latin typeface="Times New Roman" panose="02020603050405020304" pitchFamily="18" charset="0"/>
              </a:rPr>
              <a:t>o</a:t>
            </a:r>
            <a:r>
              <a:rPr lang="vi-VN" sz="3200" b="1" dirty="0">
                <a:solidFill>
                  <a:prstClr val="black"/>
                </a:solidFill>
                <a:latin typeface="Times New Roman" panose="02020603050405020304" pitchFamily="18" charset="0"/>
              </a:rPr>
              <a:t> l</a:t>
            </a:r>
            <a:r>
              <a:rPr lang="vi-VN" sz="3200" b="1" dirty="0">
                <a:solidFill>
                  <a:prstClr val="black"/>
                </a:solidFill>
                <a:latin typeface="Times New Roman" panose="02020603050405020304" pitchFamily="18" charset="0"/>
                <a:cs typeface="Times New Roman" panose="02020603050405020304" pitchFamily="18" charset="0"/>
              </a:rPr>
              <a:t>à</a:t>
            </a:r>
            <a:r>
              <a:rPr lang="vi-VN" sz="3200" b="1" dirty="0">
                <a:solidFill>
                  <a:prstClr val="black"/>
                </a:solidFill>
                <a:latin typeface="Times New Roman" panose="02020603050405020304" pitchFamily="18" charset="0"/>
              </a:rPr>
              <a:t>m mục tiêu trọng điểm?</a:t>
            </a:r>
            <a:endParaRPr lang="vi-VN" sz="3200" b="1"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1065213" y="3415009"/>
            <a:ext cx="9144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just" eaLnBrk="1" hangingPunct="1">
              <a:spcBef>
                <a:spcPct val="50000"/>
              </a:spcBef>
            </a:pPr>
            <a:r>
              <a:rPr lang="vi-VN" sz="3200" b="1" dirty="0" smtClean="0">
                <a:solidFill>
                  <a:prstClr val="black"/>
                </a:solidFill>
                <a:latin typeface="Times New Roman" panose="02020603050405020304" pitchFamily="18" charset="0"/>
              </a:rPr>
              <a:t>2.</a:t>
            </a:r>
            <a:r>
              <a:rPr lang="en-US" sz="3200" b="1" dirty="0" err="1">
                <a:solidFill>
                  <a:prstClr val="black"/>
                </a:solidFill>
                <a:latin typeface="Times New Roman" panose="02020603050405020304" pitchFamily="18" charset="0"/>
              </a:rPr>
              <a:t>Nêu</a:t>
            </a:r>
            <a:r>
              <a:rPr lang="en-US" sz="3200" b="1" dirty="0">
                <a:solidFill>
                  <a:prstClr val="black"/>
                </a:solidFill>
                <a:latin typeface="Times New Roman" panose="02020603050405020304" pitchFamily="18" charset="0"/>
              </a:rPr>
              <a:t> </a:t>
            </a:r>
            <a:r>
              <a:rPr lang="vi-VN" sz="3200" b="1" u="sng" dirty="0">
                <a:solidFill>
                  <a:prstClr val="black"/>
                </a:solidFill>
                <a:latin typeface="Times New Roman" panose="02020603050405020304" pitchFamily="18" charset="0"/>
              </a:rPr>
              <a:t>diễn </a:t>
            </a:r>
            <a:r>
              <a:rPr lang="vi-VN" sz="3200" b="1" u="sng" dirty="0" smtClean="0">
                <a:solidFill>
                  <a:prstClr val="black"/>
                </a:solidFill>
                <a:latin typeface="Times New Roman" panose="02020603050405020304" pitchFamily="18" charset="0"/>
              </a:rPr>
              <a:t>biến</a:t>
            </a:r>
            <a:r>
              <a:rPr lang="vi-VN" sz="3200" b="1" dirty="0" smtClean="0">
                <a:solidFill>
                  <a:prstClr val="black"/>
                </a:solidFill>
                <a:latin typeface="Times New Roman" panose="02020603050405020304" pitchFamily="18" charset="0"/>
              </a:rPr>
              <a:t>, </a:t>
            </a:r>
            <a:r>
              <a:rPr lang="vi-VN" sz="3200" b="1" u="sng" dirty="0" smtClean="0">
                <a:solidFill>
                  <a:prstClr val="black"/>
                </a:solidFill>
                <a:latin typeface="Times New Roman" panose="02020603050405020304" pitchFamily="18" charset="0"/>
              </a:rPr>
              <a:t>kết quả </a:t>
            </a:r>
            <a:r>
              <a:rPr lang="en-US" sz="3200" b="1" dirty="0" err="1">
                <a:solidFill>
                  <a:prstClr val="black"/>
                </a:solidFill>
                <a:latin typeface="Times New Roman" panose="02020603050405020304" pitchFamily="18" charset="0"/>
              </a:rPr>
              <a:t>của</a:t>
            </a:r>
            <a:r>
              <a:rPr lang="en-US" sz="3200" b="1" dirty="0">
                <a:solidFill>
                  <a:prstClr val="black"/>
                </a:solidFill>
                <a:latin typeface="Times New Roman" panose="02020603050405020304" pitchFamily="18" charset="0"/>
              </a:rPr>
              <a:t> </a:t>
            </a:r>
            <a:r>
              <a:rPr lang="en-US" sz="3200" b="1" dirty="0" err="1">
                <a:solidFill>
                  <a:prstClr val="black"/>
                </a:solidFill>
                <a:latin typeface="Times New Roman" panose="02020603050405020304" pitchFamily="18" charset="0"/>
              </a:rPr>
              <a:t>chiến</a:t>
            </a:r>
            <a:r>
              <a:rPr lang="en-US" sz="3200" b="1" dirty="0">
                <a:solidFill>
                  <a:prstClr val="black"/>
                </a:solidFill>
                <a:latin typeface="Times New Roman" panose="02020603050405020304" pitchFamily="18" charset="0"/>
              </a:rPr>
              <a:t> </a:t>
            </a:r>
            <a:r>
              <a:rPr lang="en-US" sz="3200" b="1" dirty="0" err="1">
                <a:solidFill>
                  <a:prstClr val="black"/>
                </a:solidFill>
                <a:latin typeface="Times New Roman" panose="02020603050405020304" pitchFamily="18" charset="0"/>
              </a:rPr>
              <a:t>dịch</a:t>
            </a:r>
            <a:r>
              <a:rPr lang="en-US" sz="3200" b="1" dirty="0">
                <a:solidFill>
                  <a:prstClr val="black"/>
                </a:solidFill>
                <a:latin typeface="Times New Roman" panose="02020603050405020304" pitchFamily="18" charset="0"/>
              </a:rPr>
              <a:t> </a:t>
            </a:r>
            <a:r>
              <a:rPr lang="en-US" sz="3200" b="1" dirty="0" err="1">
                <a:solidFill>
                  <a:prstClr val="black"/>
                </a:solidFill>
                <a:latin typeface="Times New Roman" panose="02020603050405020304" pitchFamily="18" charset="0"/>
              </a:rPr>
              <a:t>Biên</a:t>
            </a:r>
            <a:r>
              <a:rPr lang="en-US" sz="3200" b="1" dirty="0">
                <a:solidFill>
                  <a:prstClr val="black"/>
                </a:solidFill>
                <a:latin typeface="Times New Roman" panose="02020603050405020304" pitchFamily="18" charset="0"/>
              </a:rPr>
              <a:t> </a:t>
            </a:r>
            <a:r>
              <a:rPr lang="en-US" sz="3200" b="1" dirty="0" err="1">
                <a:solidFill>
                  <a:prstClr val="black"/>
                </a:solidFill>
                <a:latin typeface="Times New Roman" panose="02020603050405020304" pitchFamily="18" charset="0"/>
              </a:rPr>
              <a:t>giới</a:t>
            </a:r>
            <a:r>
              <a:rPr lang="en-US" sz="3200" b="1" dirty="0">
                <a:solidFill>
                  <a:prstClr val="black"/>
                </a:solidFill>
                <a:latin typeface="Times New Roman" panose="02020603050405020304" pitchFamily="18" charset="0"/>
              </a:rPr>
              <a:t> </a:t>
            </a:r>
            <a:r>
              <a:rPr lang="en-US" sz="3200" b="1" dirty="0" err="1">
                <a:solidFill>
                  <a:prstClr val="black"/>
                </a:solidFill>
                <a:latin typeface="Times New Roman" panose="02020603050405020304" pitchFamily="18" charset="0"/>
              </a:rPr>
              <a:t>thu</a:t>
            </a:r>
            <a:r>
              <a:rPr lang="en-US" sz="3200" b="1" dirty="0">
                <a:solidFill>
                  <a:prstClr val="black"/>
                </a:solidFill>
                <a:latin typeface="Times New Roman" panose="02020603050405020304" pitchFamily="18" charset="0"/>
              </a:rPr>
              <a:t> - </a:t>
            </a:r>
            <a:r>
              <a:rPr lang="en-US" sz="3200" b="1" dirty="0" err="1">
                <a:solidFill>
                  <a:prstClr val="black"/>
                </a:solidFill>
                <a:latin typeface="Times New Roman" panose="02020603050405020304" pitchFamily="18" charset="0"/>
              </a:rPr>
              <a:t>đông</a:t>
            </a:r>
            <a:r>
              <a:rPr lang="en-US" sz="3200" b="1" dirty="0">
                <a:solidFill>
                  <a:prstClr val="black"/>
                </a:solidFill>
                <a:latin typeface="Times New Roman" panose="02020603050405020304" pitchFamily="18" charset="0"/>
              </a:rPr>
              <a:t> </a:t>
            </a:r>
            <a:r>
              <a:rPr lang="en-US" sz="3200" b="1" dirty="0" smtClean="0">
                <a:solidFill>
                  <a:prstClr val="black"/>
                </a:solidFill>
                <a:latin typeface="Times New Roman" panose="02020603050405020304" pitchFamily="18" charset="0"/>
              </a:rPr>
              <a:t>1950</a:t>
            </a:r>
            <a:r>
              <a:rPr lang="en-US" sz="3200" b="1" dirty="0">
                <a:solidFill>
                  <a:prstClr val="black"/>
                </a:solidFill>
                <a:latin typeface="Times New Roman" panose="02020603050405020304" pitchFamily="18" charset="0"/>
              </a:rPr>
              <a:t>?</a:t>
            </a:r>
            <a:endParaRPr lang="vi-VN" sz="3200" b="1" dirty="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uoc do chien dich Bien Gioi thu - dong nam 19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4000" y="135468"/>
            <a:ext cx="11734800" cy="6112933"/>
          </a:xfrm>
          <a:prstGeom prst="rect">
            <a:avLst/>
          </a:prstGeom>
          <a:noFill/>
          <a:ln w="57150">
            <a:noFill/>
            <a:miter lim="800000"/>
            <a:headEnd/>
            <a:tailEnd/>
          </a:ln>
          <a:extLst>
            <a:ext uri="{909E8E84-426E-40DD-AFC4-6F175D3DCCD1}">
              <a14:hiddenFill xmlns:a14="http://schemas.microsoft.com/office/drawing/2010/main">
                <a:solidFill>
                  <a:srgbClr val="FFFFFF"/>
                </a:solidFill>
              </a14:hiddenFill>
            </a:ext>
          </a:extLst>
        </p:spPr>
      </p:pic>
      <p:sp>
        <p:nvSpPr>
          <p:cNvPr id="17411" name="Freeform 3"/>
          <p:cNvSpPr>
            <a:spLocks noChangeArrowheads="1"/>
          </p:cNvSpPr>
          <p:nvPr/>
        </p:nvSpPr>
        <p:spPr bwMode="auto">
          <a:xfrm>
            <a:off x="11684000" y="1066800"/>
            <a:ext cx="203200" cy="762000"/>
          </a:xfrm>
          <a:custGeom>
            <a:avLst/>
            <a:gdLst>
              <a:gd name="T0" fmla="*/ 88232 w 152"/>
              <a:gd name="T1" fmla="*/ 0 h 491"/>
              <a:gd name="T2" fmla="*/ 152400 w 152"/>
              <a:gd name="T3" fmla="*/ 462089 h 491"/>
              <a:gd name="T4" fmla="*/ 62163 w 152"/>
              <a:gd name="T5" fmla="*/ 566844 h 491"/>
              <a:gd name="T6" fmla="*/ 0 60000 65536"/>
              <a:gd name="T7" fmla="*/ 0 60000 65536"/>
              <a:gd name="T8" fmla="*/ 0 60000 65536"/>
            </a:gdLst>
            <a:ahLst/>
            <a:cxnLst>
              <a:cxn ang="T6">
                <a:pos x="T0" y="T1"/>
              </a:cxn>
              <a:cxn ang="T7">
                <a:pos x="T2" y="T3"/>
              </a:cxn>
              <a:cxn ang="T8">
                <a:pos x="T4" y="T5"/>
              </a:cxn>
            </a:cxnLst>
            <a:rect l="0" t="0" r="r" b="b"/>
            <a:pathLst>
              <a:path w="152" h="491">
                <a:moveTo>
                  <a:pt x="88" y="0"/>
                </a:moveTo>
                <a:cubicBezTo>
                  <a:pt x="133" y="135"/>
                  <a:pt x="0" y="345"/>
                  <a:pt x="152" y="397"/>
                </a:cubicBezTo>
                <a:cubicBezTo>
                  <a:pt x="136" y="491"/>
                  <a:pt x="151" y="487"/>
                  <a:pt x="62" y="487"/>
                </a:cubicBezTo>
              </a:path>
            </a:pathLst>
          </a:custGeom>
          <a:solidFill>
            <a:schemeClr val="bg1"/>
          </a:solidFill>
          <a:ln w="9525">
            <a:solidFill>
              <a:schemeClr val="bg1"/>
            </a:solidFill>
            <a:round/>
          </a:ln>
        </p:spPr>
        <p:txBody>
          <a:bodyPr/>
          <a:lstStyle/>
          <a:p>
            <a:endParaRPr lang="en-US" sz="2400"/>
          </a:p>
        </p:txBody>
      </p:sp>
      <p:sp>
        <p:nvSpPr>
          <p:cNvPr id="17412" name="Freeform 4"/>
          <p:cNvSpPr>
            <a:spLocks noChangeArrowheads="1"/>
          </p:cNvSpPr>
          <p:nvPr/>
        </p:nvSpPr>
        <p:spPr bwMode="auto">
          <a:xfrm>
            <a:off x="8187267" y="133352"/>
            <a:ext cx="247651" cy="169333"/>
          </a:xfrm>
          <a:custGeom>
            <a:avLst/>
            <a:gdLst>
              <a:gd name="T0" fmla="*/ 179388 w 117"/>
              <a:gd name="T1" fmla="*/ 36909 h 107"/>
              <a:gd name="T2" fmla="*/ 15875 w 117"/>
              <a:gd name="T3" fmla="*/ 36909 h 107"/>
              <a:gd name="T4" fmla="*/ 36513 w 117"/>
              <a:gd name="T5" fmla="*/ 113109 h 107"/>
              <a:gd name="T6" fmla="*/ 179388 w 117"/>
              <a:gd name="T7" fmla="*/ 36909 h 10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7" h="107">
                <a:moveTo>
                  <a:pt x="113" y="31"/>
                </a:moveTo>
                <a:cubicBezTo>
                  <a:pt x="97" y="27"/>
                  <a:pt x="26" y="0"/>
                  <a:pt x="10" y="31"/>
                </a:cubicBezTo>
                <a:cubicBezTo>
                  <a:pt x="0" y="50"/>
                  <a:pt x="19" y="74"/>
                  <a:pt x="23" y="95"/>
                </a:cubicBezTo>
                <a:cubicBezTo>
                  <a:pt x="117" y="79"/>
                  <a:pt x="94" y="107"/>
                  <a:pt x="113" y="31"/>
                </a:cubicBezTo>
                <a:close/>
              </a:path>
            </a:pathLst>
          </a:custGeom>
          <a:solidFill>
            <a:schemeClr val="bg1"/>
          </a:solidFill>
          <a:ln w="9525">
            <a:solidFill>
              <a:schemeClr val="bg1"/>
            </a:solidFill>
            <a:round/>
          </a:ln>
        </p:spPr>
        <p:txBody>
          <a:bodyPr/>
          <a:lstStyle/>
          <a:p>
            <a:endParaRPr lang="en-US" sz="2400"/>
          </a:p>
        </p:txBody>
      </p:sp>
      <p:sp>
        <p:nvSpPr>
          <p:cNvPr id="17413" name="Freeform 5"/>
          <p:cNvSpPr>
            <a:spLocks noChangeArrowheads="1"/>
          </p:cNvSpPr>
          <p:nvPr/>
        </p:nvSpPr>
        <p:spPr bwMode="auto">
          <a:xfrm>
            <a:off x="4284133" y="1297517"/>
            <a:ext cx="1109133" cy="1170516"/>
          </a:xfrm>
          <a:custGeom>
            <a:avLst/>
            <a:gdLst>
              <a:gd name="T0" fmla="*/ 830263 w 524"/>
              <a:gd name="T1" fmla="*/ 2381 h 737"/>
              <a:gd name="T2" fmla="*/ 566738 w 524"/>
              <a:gd name="T3" fmla="*/ 17859 h 737"/>
              <a:gd name="T4" fmla="*/ 546100 w 524"/>
              <a:gd name="T5" fmla="*/ 63103 h 737"/>
              <a:gd name="T6" fmla="*/ 363538 w 524"/>
              <a:gd name="T7" fmla="*/ 170259 h 737"/>
              <a:gd name="T8" fmla="*/ 180975 w 524"/>
              <a:gd name="T9" fmla="*/ 353615 h 737"/>
              <a:gd name="T10" fmla="*/ 160338 w 524"/>
              <a:gd name="T11" fmla="*/ 398859 h 737"/>
              <a:gd name="T12" fmla="*/ 119063 w 524"/>
              <a:gd name="T13" fmla="*/ 444103 h 737"/>
              <a:gd name="T14" fmla="*/ 58738 w 524"/>
              <a:gd name="T15" fmla="*/ 582215 h 737"/>
              <a:gd name="T16" fmla="*/ 38100 w 524"/>
              <a:gd name="T17" fmla="*/ 627459 h 737"/>
              <a:gd name="T18" fmla="*/ 58738 w 524"/>
              <a:gd name="T19" fmla="*/ 840581 h 737"/>
              <a:gd name="T20" fmla="*/ 241300 w 524"/>
              <a:gd name="T21" fmla="*/ 825103 h 737"/>
              <a:gd name="T22" fmla="*/ 322263 w 524"/>
              <a:gd name="T23" fmla="*/ 734615 h 737"/>
              <a:gd name="T24" fmla="*/ 363538 w 524"/>
              <a:gd name="T25" fmla="*/ 611981 h 737"/>
              <a:gd name="T26" fmla="*/ 384175 w 524"/>
              <a:gd name="T27" fmla="*/ 566737 h 737"/>
              <a:gd name="T28" fmla="*/ 423863 w 524"/>
              <a:gd name="T29" fmla="*/ 444103 h 737"/>
              <a:gd name="T30" fmla="*/ 546100 w 524"/>
              <a:gd name="T31" fmla="*/ 383381 h 737"/>
              <a:gd name="T32" fmla="*/ 606425 w 524"/>
              <a:gd name="T33" fmla="*/ 353615 h 737"/>
              <a:gd name="T34" fmla="*/ 708025 w 524"/>
              <a:gd name="T35" fmla="*/ 277415 h 737"/>
              <a:gd name="T36" fmla="*/ 749300 w 524"/>
              <a:gd name="T37" fmla="*/ 230981 h 737"/>
              <a:gd name="T38" fmla="*/ 809625 w 524"/>
              <a:gd name="T39" fmla="*/ 201215 h 737"/>
              <a:gd name="T40" fmla="*/ 830263 w 524"/>
              <a:gd name="T41" fmla="*/ 2381 h 7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24" h="737">
                <a:moveTo>
                  <a:pt x="523" y="2"/>
                </a:moveTo>
                <a:cubicBezTo>
                  <a:pt x="468" y="6"/>
                  <a:pt x="410" y="0"/>
                  <a:pt x="357" y="15"/>
                </a:cubicBezTo>
                <a:cubicBezTo>
                  <a:pt x="344" y="19"/>
                  <a:pt x="353" y="44"/>
                  <a:pt x="344" y="53"/>
                </a:cubicBezTo>
                <a:cubicBezTo>
                  <a:pt x="197" y="200"/>
                  <a:pt x="321" y="34"/>
                  <a:pt x="229" y="143"/>
                </a:cubicBezTo>
                <a:cubicBezTo>
                  <a:pt x="187" y="192"/>
                  <a:pt x="150" y="243"/>
                  <a:pt x="114" y="297"/>
                </a:cubicBezTo>
                <a:cubicBezTo>
                  <a:pt x="107" y="308"/>
                  <a:pt x="107" y="323"/>
                  <a:pt x="101" y="335"/>
                </a:cubicBezTo>
                <a:cubicBezTo>
                  <a:pt x="94" y="349"/>
                  <a:pt x="84" y="360"/>
                  <a:pt x="75" y="373"/>
                </a:cubicBezTo>
                <a:cubicBezTo>
                  <a:pt x="60" y="421"/>
                  <a:pt x="52" y="446"/>
                  <a:pt x="37" y="489"/>
                </a:cubicBezTo>
                <a:cubicBezTo>
                  <a:pt x="33" y="502"/>
                  <a:pt x="24" y="527"/>
                  <a:pt x="24" y="527"/>
                </a:cubicBezTo>
                <a:cubicBezTo>
                  <a:pt x="28" y="587"/>
                  <a:pt x="0" y="659"/>
                  <a:pt x="37" y="706"/>
                </a:cubicBezTo>
                <a:cubicBezTo>
                  <a:pt x="61" y="737"/>
                  <a:pt x="118" y="711"/>
                  <a:pt x="152" y="693"/>
                </a:cubicBezTo>
                <a:cubicBezTo>
                  <a:pt x="179" y="679"/>
                  <a:pt x="203" y="617"/>
                  <a:pt x="203" y="617"/>
                </a:cubicBezTo>
                <a:cubicBezTo>
                  <a:pt x="212" y="583"/>
                  <a:pt x="218" y="548"/>
                  <a:pt x="229" y="514"/>
                </a:cubicBezTo>
                <a:cubicBezTo>
                  <a:pt x="233" y="501"/>
                  <a:pt x="239" y="489"/>
                  <a:pt x="242" y="476"/>
                </a:cubicBezTo>
                <a:cubicBezTo>
                  <a:pt x="251" y="442"/>
                  <a:pt x="238" y="393"/>
                  <a:pt x="267" y="373"/>
                </a:cubicBezTo>
                <a:cubicBezTo>
                  <a:pt x="293" y="356"/>
                  <a:pt x="318" y="339"/>
                  <a:pt x="344" y="322"/>
                </a:cubicBezTo>
                <a:cubicBezTo>
                  <a:pt x="357" y="314"/>
                  <a:pt x="382" y="297"/>
                  <a:pt x="382" y="297"/>
                </a:cubicBezTo>
                <a:cubicBezTo>
                  <a:pt x="452" y="191"/>
                  <a:pt x="360" y="319"/>
                  <a:pt x="446" y="233"/>
                </a:cubicBezTo>
                <a:cubicBezTo>
                  <a:pt x="457" y="222"/>
                  <a:pt x="461" y="205"/>
                  <a:pt x="472" y="194"/>
                </a:cubicBezTo>
                <a:cubicBezTo>
                  <a:pt x="483" y="183"/>
                  <a:pt x="506" y="184"/>
                  <a:pt x="510" y="169"/>
                </a:cubicBezTo>
                <a:cubicBezTo>
                  <a:pt x="524" y="115"/>
                  <a:pt x="519" y="58"/>
                  <a:pt x="523" y="2"/>
                </a:cubicBezTo>
                <a:close/>
              </a:path>
            </a:pathLst>
          </a:custGeom>
          <a:solidFill>
            <a:srgbClr val="FBFBC5"/>
          </a:solidFill>
          <a:ln w="9525">
            <a:solidFill>
              <a:srgbClr val="FBFBC5"/>
            </a:solidFill>
            <a:round/>
          </a:ln>
        </p:spPr>
        <p:txBody>
          <a:bodyPr/>
          <a:lstStyle/>
          <a:p>
            <a:endParaRPr lang="en-US" sz="2400"/>
          </a:p>
        </p:txBody>
      </p:sp>
      <p:sp>
        <p:nvSpPr>
          <p:cNvPr id="17414" name="Freeform 6"/>
          <p:cNvSpPr>
            <a:spLocks noChangeArrowheads="1"/>
          </p:cNvSpPr>
          <p:nvPr/>
        </p:nvSpPr>
        <p:spPr bwMode="auto">
          <a:xfrm>
            <a:off x="5181609" y="152400"/>
            <a:ext cx="817033" cy="1168400"/>
          </a:xfrm>
          <a:custGeom>
            <a:avLst/>
            <a:gdLst>
              <a:gd name="T0" fmla="*/ 387350 w 386"/>
              <a:gd name="T1" fmla="*/ 0 h 736"/>
              <a:gd name="T2" fmla="*/ 204788 w 386"/>
              <a:gd name="T3" fmla="*/ 183356 h 736"/>
              <a:gd name="T4" fmla="*/ 163513 w 386"/>
              <a:gd name="T5" fmla="*/ 275034 h 736"/>
              <a:gd name="T6" fmla="*/ 285750 w 386"/>
              <a:gd name="T7" fmla="*/ 762000 h 736"/>
              <a:gd name="T8" fmla="*/ 428625 w 386"/>
              <a:gd name="T9" fmla="*/ 533400 h 736"/>
              <a:gd name="T10" fmla="*/ 530225 w 386"/>
              <a:gd name="T11" fmla="*/ 442913 h 736"/>
              <a:gd name="T12" fmla="*/ 366713 w 386"/>
              <a:gd name="T13" fmla="*/ 0 h 736"/>
              <a:gd name="T14" fmla="*/ 285750 w 386"/>
              <a:gd name="T15" fmla="*/ 15478 h 736"/>
              <a:gd name="T16" fmla="*/ 163513 w 386"/>
              <a:gd name="T17" fmla="*/ 228600 h 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6" h="736">
                <a:moveTo>
                  <a:pt x="244" y="0"/>
                </a:moveTo>
                <a:cubicBezTo>
                  <a:pt x="208" y="54"/>
                  <a:pt x="166" y="98"/>
                  <a:pt x="129" y="154"/>
                </a:cubicBezTo>
                <a:cubicBezTo>
                  <a:pt x="114" y="177"/>
                  <a:pt x="103" y="231"/>
                  <a:pt x="103" y="231"/>
                </a:cubicBezTo>
                <a:cubicBezTo>
                  <a:pt x="122" y="736"/>
                  <a:pt x="0" y="520"/>
                  <a:pt x="180" y="640"/>
                </a:cubicBezTo>
                <a:cubicBezTo>
                  <a:pt x="263" y="612"/>
                  <a:pt x="249" y="535"/>
                  <a:pt x="270" y="448"/>
                </a:cubicBezTo>
                <a:cubicBezTo>
                  <a:pt x="276" y="423"/>
                  <a:pt x="319" y="387"/>
                  <a:pt x="334" y="372"/>
                </a:cubicBezTo>
                <a:cubicBezTo>
                  <a:pt x="380" y="221"/>
                  <a:pt x="386" y="52"/>
                  <a:pt x="231" y="0"/>
                </a:cubicBezTo>
                <a:cubicBezTo>
                  <a:pt x="214" y="4"/>
                  <a:pt x="193" y="1"/>
                  <a:pt x="180" y="13"/>
                </a:cubicBezTo>
                <a:cubicBezTo>
                  <a:pt x="135" y="53"/>
                  <a:pt x="103" y="133"/>
                  <a:pt x="103" y="192"/>
                </a:cubicBezTo>
              </a:path>
            </a:pathLst>
          </a:custGeom>
          <a:solidFill>
            <a:srgbClr val="FBFBC5"/>
          </a:solidFill>
          <a:ln w="9525">
            <a:solidFill>
              <a:srgbClr val="FBFBC5"/>
            </a:solidFill>
            <a:round/>
          </a:ln>
        </p:spPr>
        <p:txBody>
          <a:bodyPr/>
          <a:lstStyle/>
          <a:p>
            <a:endParaRPr lang="en-US" sz="2400"/>
          </a:p>
        </p:txBody>
      </p:sp>
      <p:sp>
        <p:nvSpPr>
          <p:cNvPr id="17415" name="Freeform 7"/>
          <p:cNvSpPr>
            <a:spLocks noChangeArrowheads="1"/>
          </p:cNvSpPr>
          <p:nvPr/>
        </p:nvSpPr>
        <p:spPr bwMode="auto">
          <a:xfrm>
            <a:off x="5619751" y="1198033"/>
            <a:ext cx="313267" cy="755651"/>
          </a:xfrm>
          <a:custGeom>
            <a:avLst/>
            <a:gdLst>
              <a:gd name="T0" fmla="*/ 31750 w 148"/>
              <a:gd name="T1" fmla="*/ 0 h 475"/>
              <a:gd name="T2" fmla="*/ 73025 w 148"/>
              <a:gd name="T3" fmla="*/ 259556 h 475"/>
              <a:gd name="T4" fmla="*/ 93663 w 148"/>
              <a:gd name="T5" fmla="*/ 457200 h 475"/>
              <a:gd name="T6" fmla="*/ 234950 w 148"/>
              <a:gd name="T7" fmla="*/ 396478 h 475"/>
              <a:gd name="T8" fmla="*/ 214313 w 148"/>
              <a:gd name="T9" fmla="*/ 304800 h 475"/>
              <a:gd name="T10" fmla="*/ 174625 w 148"/>
              <a:gd name="T11" fmla="*/ 213122 h 475"/>
              <a:gd name="T12" fmla="*/ 31750 w 148"/>
              <a:gd name="T13" fmla="*/ 0 h 4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 h="475">
                <a:moveTo>
                  <a:pt x="20" y="0"/>
                </a:moveTo>
                <a:cubicBezTo>
                  <a:pt x="0" y="77"/>
                  <a:pt x="1" y="150"/>
                  <a:pt x="46" y="218"/>
                </a:cubicBezTo>
                <a:cubicBezTo>
                  <a:pt x="50" y="273"/>
                  <a:pt x="31" y="336"/>
                  <a:pt x="59" y="384"/>
                </a:cubicBezTo>
                <a:cubicBezTo>
                  <a:pt x="112" y="475"/>
                  <a:pt x="146" y="340"/>
                  <a:pt x="148" y="333"/>
                </a:cubicBezTo>
                <a:cubicBezTo>
                  <a:pt x="144" y="307"/>
                  <a:pt x="141" y="281"/>
                  <a:pt x="135" y="256"/>
                </a:cubicBezTo>
                <a:cubicBezTo>
                  <a:pt x="129" y="230"/>
                  <a:pt x="115" y="206"/>
                  <a:pt x="110" y="179"/>
                </a:cubicBezTo>
                <a:cubicBezTo>
                  <a:pt x="96" y="97"/>
                  <a:pt x="91" y="47"/>
                  <a:pt x="20" y="0"/>
                </a:cubicBezTo>
                <a:close/>
              </a:path>
            </a:pathLst>
          </a:custGeom>
          <a:solidFill>
            <a:srgbClr val="FBFBC5"/>
          </a:solidFill>
          <a:ln w="9525">
            <a:noFill/>
            <a:round/>
          </a:ln>
        </p:spPr>
        <p:txBody>
          <a:bodyPr/>
          <a:lstStyle/>
          <a:p>
            <a:endParaRPr lang="en-US" sz="2400"/>
          </a:p>
        </p:txBody>
      </p:sp>
      <p:sp>
        <p:nvSpPr>
          <p:cNvPr id="17416" name="Freeform 8"/>
          <p:cNvSpPr>
            <a:spLocks noChangeArrowheads="1"/>
          </p:cNvSpPr>
          <p:nvPr/>
        </p:nvSpPr>
        <p:spPr bwMode="auto">
          <a:xfrm>
            <a:off x="4550833" y="601135"/>
            <a:ext cx="840317" cy="728133"/>
          </a:xfrm>
          <a:custGeom>
            <a:avLst/>
            <a:gdLst>
              <a:gd name="T0" fmla="*/ 163513 w 397"/>
              <a:gd name="T1" fmla="*/ 98822 h 459"/>
              <a:gd name="T2" fmla="*/ 101600 w 397"/>
              <a:gd name="T3" fmla="*/ 7144 h 459"/>
              <a:gd name="T4" fmla="*/ 0 w 397"/>
              <a:gd name="T5" fmla="*/ 22622 h 459"/>
              <a:gd name="T6" fmla="*/ 20638 w 397"/>
              <a:gd name="T7" fmla="*/ 190500 h 459"/>
              <a:gd name="T8" fmla="*/ 82550 w 397"/>
              <a:gd name="T9" fmla="*/ 235744 h 459"/>
              <a:gd name="T10" fmla="*/ 122238 w 397"/>
              <a:gd name="T11" fmla="*/ 327422 h 459"/>
              <a:gd name="T12" fmla="*/ 447675 w 397"/>
              <a:gd name="T13" fmla="*/ 448866 h 459"/>
              <a:gd name="T14" fmla="*/ 630238 w 397"/>
              <a:gd name="T15" fmla="*/ 525066 h 459"/>
              <a:gd name="T16" fmla="*/ 609600 w 397"/>
              <a:gd name="T17" fmla="*/ 464344 h 459"/>
              <a:gd name="T18" fmla="*/ 427038 w 397"/>
              <a:gd name="T19" fmla="*/ 419100 h 459"/>
              <a:gd name="T20" fmla="*/ 285750 w 397"/>
              <a:gd name="T21" fmla="*/ 235744 h 459"/>
              <a:gd name="T22" fmla="*/ 244475 w 397"/>
              <a:gd name="T23" fmla="*/ 144066 h 459"/>
              <a:gd name="T24" fmla="*/ 142875 w 397"/>
              <a:gd name="T25" fmla="*/ 67866 h 459"/>
              <a:gd name="T26" fmla="*/ 163513 w 397"/>
              <a:gd name="T27" fmla="*/ 98822 h 4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 h="459">
                <a:moveTo>
                  <a:pt x="103" y="83"/>
                </a:moveTo>
                <a:cubicBezTo>
                  <a:pt x="98" y="69"/>
                  <a:pt x="83" y="11"/>
                  <a:pt x="64" y="6"/>
                </a:cubicBezTo>
                <a:cubicBezTo>
                  <a:pt x="43" y="0"/>
                  <a:pt x="21" y="15"/>
                  <a:pt x="0" y="19"/>
                </a:cubicBezTo>
                <a:cubicBezTo>
                  <a:pt x="4" y="66"/>
                  <a:pt x="0" y="115"/>
                  <a:pt x="13" y="160"/>
                </a:cubicBezTo>
                <a:cubicBezTo>
                  <a:pt x="18" y="177"/>
                  <a:pt x="43" y="182"/>
                  <a:pt x="52" y="198"/>
                </a:cubicBezTo>
                <a:cubicBezTo>
                  <a:pt x="65" y="222"/>
                  <a:pt x="58" y="256"/>
                  <a:pt x="77" y="275"/>
                </a:cubicBezTo>
                <a:cubicBezTo>
                  <a:pt x="126" y="323"/>
                  <a:pt x="214" y="360"/>
                  <a:pt x="282" y="377"/>
                </a:cubicBezTo>
                <a:cubicBezTo>
                  <a:pt x="309" y="459"/>
                  <a:pt x="313" y="458"/>
                  <a:pt x="397" y="441"/>
                </a:cubicBezTo>
                <a:cubicBezTo>
                  <a:pt x="393" y="424"/>
                  <a:pt x="397" y="401"/>
                  <a:pt x="384" y="390"/>
                </a:cubicBezTo>
                <a:cubicBezTo>
                  <a:pt x="379" y="385"/>
                  <a:pt x="291" y="359"/>
                  <a:pt x="269" y="352"/>
                </a:cubicBezTo>
                <a:cubicBezTo>
                  <a:pt x="250" y="294"/>
                  <a:pt x="213" y="248"/>
                  <a:pt x="180" y="198"/>
                </a:cubicBezTo>
                <a:cubicBezTo>
                  <a:pt x="165" y="175"/>
                  <a:pt x="169" y="143"/>
                  <a:pt x="154" y="121"/>
                </a:cubicBezTo>
                <a:cubicBezTo>
                  <a:pt x="143" y="105"/>
                  <a:pt x="117" y="57"/>
                  <a:pt x="90" y="57"/>
                </a:cubicBezTo>
                <a:cubicBezTo>
                  <a:pt x="80" y="57"/>
                  <a:pt x="99" y="74"/>
                  <a:pt x="103" y="83"/>
                </a:cubicBezTo>
                <a:close/>
              </a:path>
            </a:pathLst>
          </a:custGeom>
          <a:solidFill>
            <a:srgbClr val="FBFBC5"/>
          </a:solidFill>
          <a:ln w="9525">
            <a:solidFill>
              <a:srgbClr val="FBFBC5"/>
            </a:solidFill>
            <a:round/>
          </a:ln>
        </p:spPr>
        <p:txBody>
          <a:bodyPr/>
          <a:lstStyle/>
          <a:p>
            <a:endParaRPr lang="en-US" sz="2400"/>
          </a:p>
        </p:txBody>
      </p:sp>
      <p:sp>
        <p:nvSpPr>
          <p:cNvPr id="17417" name="Freeform 9"/>
          <p:cNvSpPr>
            <a:spLocks noChangeArrowheads="1"/>
          </p:cNvSpPr>
          <p:nvPr/>
        </p:nvSpPr>
        <p:spPr bwMode="auto">
          <a:xfrm>
            <a:off x="5257835" y="1363133"/>
            <a:ext cx="1217084" cy="1354667"/>
          </a:xfrm>
          <a:custGeom>
            <a:avLst/>
            <a:gdLst>
              <a:gd name="T0" fmla="*/ 201613 w 575"/>
              <a:gd name="T1" fmla="*/ 0 h 854"/>
              <a:gd name="T2" fmla="*/ 201613 w 575"/>
              <a:gd name="T3" fmla="*/ 381000 h 854"/>
              <a:gd name="T4" fmla="*/ 263525 w 575"/>
              <a:gd name="T5" fmla="*/ 395288 h 854"/>
              <a:gd name="T6" fmla="*/ 323850 w 575"/>
              <a:gd name="T7" fmla="*/ 426244 h 854"/>
              <a:gd name="T8" fmla="*/ 425450 w 575"/>
              <a:gd name="T9" fmla="*/ 441722 h 854"/>
              <a:gd name="T10" fmla="*/ 446088 w 575"/>
              <a:gd name="T11" fmla="*/ 486966 h 854"/>
              <a:gd name="T12" fmla="*/ 568325 w 575"/>
              <a:gd name="T13" fmla="*/ 623888 h 854"/>
              <a:gd name="T14" fmla="*/ 547688 w 575"/>
              <a:gd name="T15" fmla="*/ 670322 h 854"/>
              <a:gd name="T16" fmla="*/ 628650 w 575"/>
              <a:gd name="T17" fmla="*/ 762000 h 854"/>
              <a:gd name="T18" fmla="*/ 649288 w 575"/>
              <a:gd name="T19" fmla="*/ 807244 h 854"/>
              <a:gd name="T20" fmla="*/ 771525 w 575"/>
              <a:gd name="T21" fmla="*/ 883444 h 854"/>
              <a:gd name="T22" fmla="*/ 811213 w 575"/>
              <a:gd name="T23" fmla="*/ 928688 h 854"/>
              <a:gd name="T24" fmla="*/ 873125 w 575"/>
              <a:gd name="T25" fmla="*/ 959644 h 854"/>
              <a:gd name="T26" fmla="*/ 892175 w 575"/>
              <a:gd name="T27" fmla="*/ 1004888 h 854"/>
              <a:gd name="T28" fmla="*/ 750888 w 575"/>
              <a:gd name="T29" fmla="*/ 990600 h 854"/>
              <a:gd name="T30" fmla="*/ 709613 w 575"/>
              <a:gd name="T31" fmla="*/ 852488 h 854"/>
              <a:gd name="T32" fmla="*/ 649288 w 575"/>
              <a:gd name="T33" fmla="*/ 867966 h 854"/>
              <a:gd name="T34" fmla="*/ 587375 w 575"/>
              <a:gd name="T35" fmla="*/ 822722 h 854"/>
              <a:gd name="T36" fmla="*/ 282575 w 575"/>
              <a:gd name="T37" fmla="*/ 517922 h 854"/>
              <a:gd name="T38" fmla="*/ 242888 w 575"/>
              <a:gd name="T39" fmla="*/ 471488 h 854"/>
              <a:gd name="T40" fmla="*/ 180975 w 575"/>
              <a:gd name="T41" fmla="*/ 441722 h 854"/>
              <a:gd name="T42" fmla="*/ 79375 w 575"/>
              <a:gd name="T43" fmla="*/ 304800 h 854"/>
              <a:gd name="T44" fmla="*/ 201613 w 575"/>
              <a:gd name="T45" fmla="*/ 0 h 8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75" h="854">
                <a:moveTo>
                  <a:pt x="127" y="0"/>
                </a:moveTo>
                <a:cubicBezTo>
                  <a:pt x="116" y="109"/>
                  <a:pt x="99" y="209"/>
                  <a:pt x="127" y="320"/>
                </a:cubicBezTo>
                <a:cubicBezTo>
                  <a:pt x="130" y="333"/>
                  <a:pt x="153" y="328"/>
                  <a:pt x="166" y="332"/>
                </a:cubicBezTo>
                <a:cubicBezTo>
                  <a:pt x="179" y="341"/>
                  <a:pt x="190" y="353"/>
                  <a:pt x="204" y="358"/>
                </a:cubicBezTo>
                <a:cubicBezTo>
                  <a:pt x="224" y="366"/>
                  <a:pt x="250" y="359"/>
                  <a:pt x="268" y="371"/>
                </a:cubicBezTo>
                <a:cubicBezTo>
                  <a:pt x="279" y="378"/>
                  <a:pt x="277" y="396"/>
                  <a:pt x="281" y="409"/>
                </a:cubicBezTo>
                <a:cubicBezTo>
                  <a:pt x="282" y="413"/>
                  <a:pt x="346" y="505"/>
                  <a:pt x="358" y="524"/>
                </a:cubicBezTo>
                <a:cubicBezTo>
                  <a:pt x="368" y="539"/>
                  <a:pt x="334" y="548"/>
                  <a:pt x="345" y="563"/>
                </a:cubicBezTo>
                <a:cubicBezTo>
                  <a:pt x="364" y="587"/>
                  <a:pt x="379" y="614"/>
                  <a:pt x="396" y="640"/>
                </a:cubicBezTo>
                <a:cubicBezTo>
                  <a:pt x="403" y="651"/>
                  <a:pt x="402" y="667"/>
                  <a:pt x="409" y="678"/>
                </a:cubicBezTo>
                <a:cubicBezTo>
                  <a:pt x="429" y="708"/>
                  <a:pt x="458" y="723"/>
                  <a:pt x="486" y="742"/>
                </a:cubicBezTo>
                <a:cubicBezTo>
                  <a:pt x="494" y="755"/>
                  <a:pt x="500" y="769"/>
                  <a:pt x="511" y="780"/>
                </a:cubicBezTo>
                <a:cubicBezTo>
                  <a:pt x="522" y="791"/>
                  <a:pt x="540" y="794"/>
                  <a:pt x="550" y="806"/>
                </a:cubicBezTo>
                <a:cubicBezTo>
                  <a:pt x="558" y="816"/>
                  <a:pt x="575" y="840"/>
                  <a:pt x="562" y="844"/>
                </a:cubicBezTo>
                <a:cubicBezTo>
                  <a:pt x="534" y="854"/>
                  <a:pt x="503" y="836"/>
                  <a:pt x="473" y="832"/>
                </a:cubicBezTo>
                <a:cubicBezTo>
                  <a:pt x="464" y="806"/>
                  <a:pt x="456" y="742"/>
                  <a:pt x="447" y="716"/>
                </a:cubicBezTo>
                <a:cubicBezTo>
                  <a:pt x="442" y="701"/>
                  <a:pt x="421" y="739"/>
                  <a:pt x="409" y="729"/>
                </a:cubicBezTo>
                <a:cubicBezTo>
                  <a:pt x="395" y="717"/>
                  <a:pt x="381" y="705"/>
                  <a:pt x="370" y="691"/>
                </a:cubicBezTo>
                <a:cubicBezTo>
                  <a:pt x="306" y="609"/>
                  <a:pt x="267" y="492"/>
                  <a:pt x="178" y="435"/>
                </a:cubicBezTo>
                <a:cubicBezTo>
                  <a:pt x="170" y="422"/>
                  <a:pt x="164" y="407"/>
                  <a:pt x="153" y="396"/>
                </a:cubicBezTo>
                <a:cubicBezTo>
                  <a:pt x="142" y="385"/>
                  <a:pt x="124" y="383"/>
                  <a:pt x="114" y="371"/>
                </a:cubicBezTo>
                <a:cubicBezTo>
                  <a:pt x="68" y="319"/>
                  <a:pt x="68" y="308"/>
                  <a:pt x="50" y="256"/>
                </a:cubicBezTo>
                <a:cubicBezTo>
                  <a:pt x="55" y="167"/>
                  <a:pt x="0" y="0"/>
                  <a:pt x="127" y="0"/>
                </a:cubicBezTo>
                <a:close/>
              </a:path>
            </a:pathLst>
          </a:custGeom>
          <a:solidFill>
            <a:srgbClr val="FBFBC5"/>
          </a:solidFill>
          <a:ln w="9525">
            <a:solidFill>
              <a:srgbClr val="FBFBC5"/>
            </a:solidFill>
            <a:round/>
          </a:ln>
        </p:spPr>
        <p:txBody>
          <a:bodyPr/>
          <a:lstStyle/>
          <a:p>
            <a:endParaRPr lang="en-US" sz="2400"/>
          </a:p>
        </p:txBody>
      </p:sp>
      <p:sp>
        <p:nvSpPr>
          <p:cNvPr id="17418" name="Freeform 10"/>
          <p:cNvSpPr>
            <a:spLocks noChangeArrowheads="1"/>
          </p:cNvSpPr>
          <p:nvPr/>
        </p:nvSpPr>
        <p:spPr bwMode="auto">
          <a:xfrm>
            <a:off x="6125633" y="2476500"/>
            <a:ext cx="160867" cy="143933"/>
          </a:xfrm>
          <a:custGeom>
            <a:avLst/>
            <a:gdLst>
              <a:gd name="T0" fmla="*/ 120650 w 76"/>
              <a:gd name="T1" fmla="*/ 92869 h 91"/>
              <a:gd name="T2" fmla="*/ 79375 w 76"/>
              <a:gd name="T3" fmla="*/ 47625 h 91"/>
              <a:gd name="T4" fmla="*/ 19050 w 76"/>
              <a:gd name="T5" fmla="*/ 16669 h 91"/>
              <a:gd name="T6" fmla="*/ 38100 w 76"/>
              <a:gd name="T7" fmla="*/ 108347 h 91"/>
              <a:gd name="T8" fmla="*/ 120650 w 76"/>
              <a:gd name="T9" fmla="*/ 92869 h 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6" h="91">
                <a:moveTo>
                  <a:pt x="76" y="78"/>
                </a:moveTo>
                <a:cubicBezTo>
                  <a:pt x="67" y="65"/>
                  <a:pt x="61" y="51"/>
                  <a:pt x="50" y="40"/>
                </a:cubicBezTo>
                <a:cubicBezTo>
                  <a:pt x="39" y="29"/>
                  <a:pt x="19" y="0"/>
                  <a:pt x="12" y="14"/>
                </a:cubicBezTo>
                <a:cubicBezTo>
                  <a:pt x="0" y="37"/>
                  <a:pt x="20" y="65"/>
                  <a:pt x="24" y="91"/>
                </a:cubicBezTo>
                <a:cubicBezTo>
                  <a:pt x="41" y="87"/>
                  <a:pt x="76" y="78"/>
                  <a:pt x="76" y="78"/>
                </a:cubicBezTo>
                <a:close/>
              </a:path>
            </a:pathLst>
          </a:custGeom>
          <a:solidFill>
            <a:srgbClr val="FBFBC5"/>
          </a:solidFill>
          <a:ln w="9525">
            <a:solidFill>
              <a:srgbClr val="FBFBC5"/>
            </a:solidFill>
            <a:round/>
          </a:ln>
        </p:spPr>
        <p:txBody>
          <a:bodyPr/>
          <a:lstStyle/>
          <a:p>
            <a:endParaRPr lang="en-US" sz="2400"/>
          </a:p>
        </p:txBody>
      </p:sp>
      <p:sp>
        <p:nvSpPr>
          <p:cNvPr id="17419" name="Text Box 11"/>
          <p:cNvSpPr txBox="1">
            <a:spLocks noChangeArrowheads="1"/>
          </p:cNvSpPr>
          <p:nvPr/>
        </p:nvSpPr>
        <p:spPr bwMode="auto">
          <a:xfrm>
            <a:off x="1117600" y="6339435"/>
            <a:ext cx="103632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vi-VN" sz="3735" b="1" dirty="0" smtClean="0">
                <a:latin typeface="Times New Roman" panose="02020603050405020304" pitchFamily="18" charset="0"/>
              </a:rPr>
              <a:t>Hình 2. </a:t>
            </a:r>
            <a:r>
              <a:rPr lang="en-US" sz="3735" b="1" dirty="0" err="1" smtClean="0">
                <a:latin typeface="Times New Roman" panose="02020603050405020304" pitchFamily="18" charset="0"/>
              </a:rPr>
              <a:t>Lược</a:t>
            </a:r>
            <a:r>
              <a:rPr lang="en-US" sz="3735" b="1" dirty="0" smtClean="0">
                <a:latin typeface="Times New Roman" panose="02020603050405020304" pitchFamily="18" charset="0"/>
              </a:rPr>
              <a:t> </a:t>
            </a:r>
            <a:r>
              <a:rPr lang="en-US" sz="3735" b="1" dirty="0" err="1">
                <a:latin typeface="Times New Roman" panose="02020603050405020304" pitchFamily="18" charset="0"/>
              </a:rPr>
              <a:t>đồ</a:t>
            </a:r>
            <a:r>
              <a:rPr lang="en-US" sz="3735" b="1" dirty="0">
                <a:latin typeface="Times New Roman" panose="02020603050405020304" pitchFamily="18" charset="0"/>
              </a:rPr>
              <a:t> </a:t>
            </a:r>
            <a:r>
              <a:rPr lang="en-US" sz="3735" b="1" dirty="0" err="1">
                <a:latin typeface="Times New Roman" panose="02020603050405020304" pitchFamily="18" charset="0"/>
              </a:rPr>
              <a:t>chiến</a:t>
            </a:r>
            <a:r>
              <a:rPr lang="en-US" sz="3735" b="1" dirty="0">
                <a:latin typeface="Times New Roman" panose="02020603050405020304" pitchFamily="18" charset="0"/>
              </a:rPr>
              <a:t> </a:t>
            </a:r>
            <a:r>
              <a:rPr lang="en-US" sz="3735" b="1" dirty="0" err="1">
                <a:latin typeface="Times New Roman" panose="02020603050405020304" pitchFamily="18" charset="0"/>
              </a:rPr>
              <a:t>dịch</a:t>
            </a:r>
            <a:r>
              <a:rPr lang="en-US" sz="3735" b="1" dirty="0">
                <a:latin typeface="Times New Roman" panose="02020603050405020304" pitchFamily="18" charset="0"/>
              </a:rPr>
              <a:t> </a:t>
            </a:r>
            <a:r>
              <a:rPr lang="en-US" sz="3735" b="1" dirty="0" err="1">
                <a:latin typeface="Times New Roman" panose="02020603050405020304" pitchFamily="18" charset="0"/>
              </a:rPr>
              <a:t>Biên</a:t>
            </a:r>
            <a:r>
              <a:rPr lang="en-US" sz="3735" b="1" dirty="0">
                <a:latin typeface="Times New Roman" panose="02020603050405020304" pitchFamily="18" charset="0"/>
              </a:rPr>
              <a:t> </a:t>
            </a:r>
            <a:r>
              <a:rPr lang="en-US" sz="3735" b="1" dirty="0" err="1">
                <a:latin typeface="Times New Roman" panose="02020603050405020304" pitchFamily="18" charset="0"/>
              </a:rPr>
              <a:t>giới</a:t>
            </a:r>
            <a:r>
              <a:rPr lang="en-US" sz="3735" b="1" dirty="0">
                <a:latin typeface="Times New Roman" panose="02020603050405020304" pitchFamily="18" charset="0"/>
              </a:rPr>
              <a:t> </a:t>
            </a:r>
            <a:r>
              <a:rPr lang="en-US" sz="3735" b="1" dirty="0" err="1">
                <a:latin typeface="Times New Roman" panose="02020603050405020304" pitchFamily="18" charset="0"/>
              </a:rPr>
              <a:t>thu</a:t>
            </a:r>
            <a:r>
              <a:rPr lang="en-US" sz="3735" b="1" dirty="0">
                <a:latin typeface="Times New Roman" panose="02020603050405020304" pitchFamily="18" charset="0"/>
              </a:rPr>
              <a:t> - </a:t>
            </a:r>
            <a:r>
              <a:rPr lang="en-US" sz="3735" b="1" dirty="0" err="1">
                <a:latin typeface="Times New Roman" panose="02020603050405020304" pitchFamily="18" charset="0"/>
              </a:rPr>
              <a:t>đông</a:t>
            </a:r>
            <a:r>
              <a:rPr lang="en-US" sz="3735" b="1" dirty="0">
                <a:latin typeface="Times New Roman" panose="02020603050405020304" pitchFamily="18" charset="0"/>
              </a:rPr>
              <a:t> 1950</a:t>
            </a:r>
            <a:endParaRPr lang="en-US" sz="3735" b="1" dirty="0">
              <a:latin typeface="Times New Roman" panose="02020603050405020304" pitchFamily="18" charset="0"/>
            </a:endParaRPr>
          </a:p>
        </p:txBody>
      </p:sp>
      <p:sp>
        <p:nvSpPr>
          <p:cNvPr id="17420" name="Freeform 12"/>
          <p:cNvSpPr>
            <a:spLocks noChangeArrowheads="1"/>
          </p:cNvSpPr>
          <p:nvPr/>
        </p:nvSpPr>
        <p:spPr bwMode="auto">
          <a:xfrm>
            <a:off x="9455151" y="548235"/>
            <a:ext cx="82549" cy="21167"/>
          </a:xfrm>
          <a:custGeom>
            <a:avLst/>
            <a:gdLst>
              <a:gd name="T0" fmla="*/ 61912 w 39"/>
              <a:gd name="T1" fmla="*/ 0 h 12"/>
              <a:gd name="T2" fmla="*/ 0 w 39"/>
              <a:gd name="T3" fmla="*/ 14288 h 12"/>
              <a:gd name="T4" fmla="*/ 61912 w 39"/>
              <a:gd name="T5" fmla="*/ 0 h 12"/>
              <a:gd name="T6" fmla="*/ 0 60000 65536"/>
              <a:gd name="T7" fmla="*/ 0 60000 65536"/>
              <a:gd name="T8" fmla="*/ 0 60000 65536"/>
            </a:gdLst>
            <a:ahLst/>
            <a:cxnLst>
              <a:cxn ang="T6">
                <a:pos x="T0" y="T1"/>
              </a:cxn>
              <a:cxn ang="T7">
                <a:pos x="T2" y="T3"/>
              </a:cxn>
              <a:cxn ang="T8">
                <a:pos x="T4" y="T5"/>
              </a:cxn>
            </a:cxnLst>
            <a:rect l="0" t="0" r="r" b="b"/>
            <a:pathLst>
              <a:path w="39" h="12">
                <a:moveTo>
                  <a:pt x="39" y="0"/>
                </a:moveTo>
                <a:cubicBezTo>
                  <a:pt x="26" y="4"/>
                  <a:pt x="0" y="12"/>
                  <a:pt x="0" y="12"/>
                </a:cubicBezTo>
                <a:cubicBezTo>
                  <a:pt x="0" y="12"/>
                  <a:pt x="26" y="4"/>
                  <a:pt x="39" y="0"/>
                </a:cubicBezTo>
                <a:close/>
              </a:path>
            </a:pathLst>
          </a:custGeom>
          <a:solidFill>
            <a:schemeClr val="accent1"/>
          </a:solidFill>
          <a:ln w="9525">
            <a:solidFill>
              <a:schemeClr val="tx1"/>
            </a:solidFill>
            <a:round/>
          </a:ln>
        </p:spPr>
        <p:txBody>
          <a:bodyPr/>
          <a:lstStyle/>
          <a:p>
            <a:endParaRPr lang="en-US" sz="2400"/>
          </a:p>
        </p:txBody>
      </p:sp>
      <p:sp>
        <p:nvSpPr>
          <p:cNvPr id="272397" name="Freeform 13"/>
          <p:cNvSpPr>
            <a:spLocks noChangeArrowheads="1"/>
          </p:cNvSpPr>
          <p:nvPr/>
        </p:nvSpPr>
        <p:spPr bwMode="auto">
          <a:xfrm>
            <a:off x="4673600" y="1295400"/>
            <a:ext cx="965200" cy="609600"/>
          </a:xfrm>
          <a:custGeom>
            <a:avLst/>
            <a:gdLst>
              <a:gd name="T0" fmla="*/ 2234 w 648"/>
              <a:gd name="T1" fmla="*/ 455596 h 570"/>
              <a:gd name="T2" fmla="*/ 212255 w 648"/>
              <a:gd name="T3" fmla="*/ 425918 h 570"/>
              <a:gd name="T4" fmla="*/ 138524 w 648"/>
              <a:gd name="T5" fmla="*/ 431533 h 570"/>
              <a:gd name="T6" fmla="*/ 64794 w 648"/>
              <a:gd name="T7" fmla="*/ 442762 h 570"/>
              <a:gd name="T8" fmla="*/ 205552 w 648"/>
              <a:gd name="T9" fmla="*/ 425918 h 570"/>
              <a:gd name="T10" fmla="*/ 202200 w 648"/>
              <a:gd name="T11" fmla="*/ 423512 h 570"/>
              <a:gd name="T12" fmla="*/ 204435 w 648"/>
              <a:gd name="T13" fmla="*/ 423512 h 570"/>
              <a:gd name="T14" fmla="*/ 212255 w 648"/>
              <a:gd name="T15" fmla="*/ 425918 h 570"/>
              <a:gd name="T16" fmla="*/ 225660 w 648"/>
              <a:gd name="T17" fmla="*/ 393032 h 570"/>
              <a:gd name="T18" fmla="*/ 234597 w 648"/>
              <a:gd name="T19" fmla="*/ 376187 h 570"/>
              <a:gd name="T20" fmla="*/ 242417 w 648"/>
              <a:gd name="T21" fmla="*/ 364156 h 570"/>
              <a:gd name="T22" fmla="*/ 312796 w 648"/>
              <a:gd name="T23" fmla="*/ 275122 h 570"/>
              <a:gd name="T24" fmla="*/ 336256 w 648"/>
              <a:gd name="T25" fmla="*/ 248653 h 570"/>
              <a:gd name="T26" fmla="*/ 443500 w 648"/>
              <a:gd name="T27" fmla="*/ 158817 h 570"/>
              <a:gd name="T28" fmla="*/ 358599 w 648"/>
              <a:gd name="T29" fmla="*/ 229402 h 570"/>
              <a:gd name="T30" fmla="*/ 393230 w 648"/>
              <a:gd name="T31" fmla="*/ 198120 h 570"/>
              <a:gd name="T32" fmla="*/ 445735 w 648"/>
              <a:gd name="T33" fmla="*/ 159619 h 570"/>
              <a:gd name="T34" fmla="*/ 453555 w 648"/>
              <a:gd name="T35" fmla="*/ 149192 h 570"/>
              <a:gd name="T36" fmla="*/ 428978 w 648"/>
              <a:gd name="T37" fmla="*/ 170848 h 570"/>
              <a:gd name="T38" fmla="*/ 436798 w 648"/>
              <a:gd name="T39" fmla="*/ 166036 h 570"/>
              <a:gd name="T40" fmla="*/ 463609 w 648"/>
              <a:gd name="T41" fmla="*/ 145181 h 570"/>
              <a:gd name="T42" fmla="*/ 509411 w 648"/>
              <a:gd name="T43" fmla="*/ 111493 h 570"/>
              <a:gd name="T44" fmla="*/ 557448 w 648"/>
              <a:gd name="T45" fmla="*/ 85023 h 570"/>
              <a:gd name="T46" fmla="*/ 574205 w 648"/>
              <a:gd name="T47" fmla="*/ 77804 h 570"/>
              <a:gd name="T48" fmla="*/ 584259 w 648"/>
              <a:gd name="T49" fmla="*/ 91440 h 570"/>
              <a:gd name="T50" fmla="*/ 587610 w 648"/>
              <a:gd name="T51" fmla="*/ 96253 h 570"/>
              <a:gd name="T52" fmla="*/ 604367 w 648"/>
              <a:gd name="T53" fmla="*/ 113899 h 570"/>
              <a:gd name="T54" fmla="*/ 621124 w 648"/>
              <a:gd name="T55" fmla="*/ 101065 h 570"/>
              <a:gd name="T56" fmla="*/ 631178 w 648"/>
              <a:gd name="T57" fmla="*/ 89034 h 570"/>
              <a:gd name="T58" fmla="*/ 626710 w 648"/>
              <a:gd name="T59" fmla="*/ 97055 h 570"/>
              <a:gd name="T60" fmla="*/ 614421 w 648"/>
              <a:gd name="T61" fmla="*/ 106680 h 570"/>
              <a:gd name="T62" fmla="*/ 688152 w 648"/>
              <a:gd name="T63" fmla="*/ 43314 h 570"/>
              <a:gd name="T64" fmla="*/ 699323 w 648"/>
              <a:gd name="T65" fmla="*/ 20855 h 570"/>
              <a:gd name="T66" fmla="*/ 542925 w 648"/>
              <a:gd name="T67" fmla="*/ 4011 h 570"/>
              <a:gd name="T68" fmla="*/ 526168 w 648"/>
              <a:gd name="T69" fmla="*/ 4011 h 570"/>
              <a:gd name="T70" fmla="*/ 503825 w 648"/>
              <a:gd name="T71" fmla="*/ 4011 h 570"/>
              <a:gd name="T72" fmla="*/ 522817 w 648"/>
              <a:gd name="T73" fmla="*/ 29678 h 570"/>
              <a:gd name="T74" fmla="*/ 530637 w 648"/>
              <a:gd name="T75" fmla="*/ 44116 h 570"/>
              <a:gd name="T76" fmla="*/ 517231 w 648"/>
              <a:gd name="T77" fmla="*/ 48928 h 570"/>
              <a:gd name="T78" fmla="*/ 463609 w 648"/>
              <a:gd name="T79" fmla="*/ 72992 h 570"/>
              <a:gd name="T80" fmla="*/ 409987 w 648"/>
              <a:gd name="T81" fmla="*/ 99461 h 570"/>
              <a:gd name="T82" fmla="*/ 379824 w 648"/>
              <a:gd name="T83" fmla="*/ 115503 h 570"/>
              <a:gd name="T84" fmla="*/ 369770 w 648"/>
              <a:gd name="T85" fmla="*/ 121118 h 570"/>
              <a:gd name="T86" fmla="*/ 322850 w 648"/>
              <a:gd name="T87" fmla="*/ 146785 h 570"/>
              <a:gd name="T88" fmla="*/ 319499 w 648"/>
              <a:gd name="T89" fmla="*/ 149994 h 570"/>
              <a:gd name="T90" fmla="*/ 275931 w 648"/>
              <a:gd name="T91" fmla="*/ 178869 h 570"/>
              <a:gd name="T92" fmla="*/ 244651 w 648"/>
              <a:gd name="T93" fmla="*/ 200526 h 570"/>
              <a:gd name="T94" fmla="*/ 217840 w 648"/>
              <a:gd name="T95" fmla="*/ 218975 h 570"/>
              <a:gd name="T96" fmla="*/ 312796 w 648"/>
              <a:gd name="T97" fmla="*/ 154806 h 570"/>
              <a:gd name="T98" fmla="*/ 301625 w 648"/>
              <a:gd name="T99" fmla="*/ 163629 h 570"/>
              <a:gd name="T100" fmla="*/ 289337 w 648"/>
              <a:gd name="T101" fmla="*/ 170848 h 570"/>
              <a:gd name="T102" fmla="*/ 311679 w 648"/>
              <a:gd name="T103" fmla="*/ 154806 h 570"/>
              <a:gd name="T104" fmla="*/ 175389 w 648"/>
              <a:gd name="T105" fmla="*/ 250257 h 570"/>
              <a:gd name="T106" fmla="*/ 127353 w 648"/>
              <a:gd name="T107" fmla="*/ 288758 h 570"/>
              <a:gd name="T108" fmla="*/ 108362 w 648"/>
              <a:gd name="T109" fmla="*/ 308008 h 570"/>
              <a:gd name="T110" fmla="*/ 48037 w 648"/>
              <a:gd name="T111" fmla="*/ 368968 h 570"/>
              <a:gd name="T112" fmla="*/ 3351 w 648"/>
              <a:gd name="T113" fmla="*/ 436345 h 570"/>
              <a:gd name="T114" fmla="*/ 2234 w 648"/>
              <a:gd name="T115" fmla="*/ 455596 h 57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648" h="570">
                <a:moveTo>
                  <a:pt x="2" y="568"/>
                </a:moveTo>
                <a:cubicBezTo>
                  <a:pt x="24" y="560"/>
                  <a:pt x="152" y="531"/>
                  <a:pt x="190" y="531"/>
                </a:cubicBezTo>
                <a:cubicBezTo>
                  <a:pt x="210" y="527"/>
                  <a:pt x="146" y="534"/>
                  <a:pt x="124" y="538"/>
                </a:cubicBezTo>
                <a:cubicBezTo>
                  <a:pt x="102" y="541"/>
                  <a:pt x="48" y="553"/>
                  <a:pt x="58" y="552"/>
                </a:cubicBezTo>
                <a:cubicBezTo>
                  <a:pt x="81" y="542"/>
                  <a:pt x="158" y="535"/>
                  <a:pt x="184" y="531"/>
                </a:cubicBezTo>
                <a:cubicBezTo>
                  <a:pt x="204" y="527"/>
                  <a:pt x="181" y="528"/>
                  <a:pt x="181" y="528"/>
                </a:cubicBezTo>
                <a:cubicBezTo>
                  <a:pt x="181" y="528"/>
                  <a:pt x="182" y="528"/>
                  <a:pt x="183" y="528"/>
                </a:cubicBezTo>
                <a:cubicBezTo>
                  <a:pt x="187" y="526"/>
                  <a:pt x="190" y="531"/>
                  <a:pt x="190" y="531"/>
                </a:cubicBezTo>
                <a:cubicBezTo>
                  <a:pt x="194" y="524"/>
                  <a:pt x="198" y="503"/>
                  <a:pt x="202" y="490"/>
                </a:cubicBezTo>
                <a:cubicBezTo>
                  <a:pt x="205" y="480"/>
                  <a:pt x="208" y="475"/>
                  <a:pt x="210" y="469"/>
                </a:cubicBezTo>
                <a:cubicBezTo>
                  <a:pt x="212" y="463"/>
                  <a:pt x="205" y="475"/>
                  <a:pt x="217" y="454"/>
                </a:cubicBezTo>
                <a:cubicBezTo>
                  <a:pt x="228" y="427"/>
                  <a:pt x="260" y="361"/>
                  <a:pt x="280" y="343"/>
                </a:cubicBezTo>
                <a:cubicBezTo>
                  <a:pt x="286" y="324"/>
                  <a:pt x="292" y="328"/>
                  <a:pt x="301" y="310"/>
                </a:cubicBezTo>
                <a:cubicBezTo>
                  <a:pt x="317" y="290"/>
                  <a:pt x="394" y="202"/>
                  <a:pt x="397" y="198"/>
                </a:cubicBezTo>
                <a:cubicBezTo>
                  <a:pt x="400" y="194"/>
                  <a:pt x="328" y="278"/>
                  <a:pt x="321" y="286"/>
                </a:cubicBezTo>
                <a:cubicBezTo>
                  <a:pt x="312" y="294"/>
                  <a:pt x="344" y="258"/>
                  <a:pt x="352" y="247"/>
                </a:cubicBezTo>
                <a:cubicBezTo>
                  <a:pt x="365" y="233"/>
                  <a:pt x="390" y="209"/>
                  <a:pt x="399" y="199"/>
                </a:cubicBezTo>
                <a:cubicBezTo>
                  <a:pt x="404" y="193"/>
                  <a:pt x="409" y="184"/>
                  <a:pt x="406" y="186"/>
                </a:cubicBezTo>
                <a:cubicBezTo>
                  <a:pt x="404" y="188"/>
                  <a:pt x="386" y="210"/>
                  <a:pt x="384" y="213"/>
                </a:cubicBezTo>
                <a:cubicBezTo>
                  <a:pt x="382" y="216"/>
                  <a:pt x="386" y="212"/>
                  <a:pt x="391" y="207"/>
                </a:cubicBezTo>
                <a:cubicBezTo>
                  <a:pt x="399" y="199"/>
                  <a:pt x="405" y="187"/>
                  <a:pt x="415" y="181"/>
                </a:cubicBezTo>
                <a:cubicBezTo>
                  <a:pt x="424" y="171"/>
                  <a:pt x="442" y="151"/>
                  <a:pt x="456" y="139"/>
                </a:cubicBezTo>
                <a:cubicBezTo>
                  <a:pt x="470" y="127"/>
                  <a:pt x="489" y="113"/>
                  <a:pt x="499" y="106"/>
                </a:cubicBezTo>
                <a:cubicBezTo>
                  <a:pt x="510" y="94"/>
                  <a:pt x="508" y="100"/>
                  <a:pt x="514" y="97"/>
                </a:cubicBezTo>
                <a:cubicBezTo>
                  <a:pt x="518" y="98"/>
                  <a:pt x="521" y="110"/>
                  <a:pt x="523" y="114"/>
                </a:cubicBezTo>
                <a:cubicBezTo>
                  <a:pt x="525" y="118"/>
                  <a:pt x="523" y="115"/>
                  <a:pt x="526" y="120"/>
                </a:cubicBezTo>
                <a:cubicBezTo>
                  <a:pt x="528" y="125"/>
                  <a:pt x="541" y="142"/>
                  <a:pt x="541" y="142"/>
                </a:cubicBezTo>
                <a:cubicBezTo>
                  <a:pt x="544" y="145"/>
                  <a:pt x="552" y="131"/>
                  <a:pt x="556" y="126"/>
                </a:cubicBezTo>
                <a:cubicBezTo>
                  <a:pt x="560" y="121"/>
                  <a:pt x="564" y="112"/>
                  <a:pt x="565" y="111"/>
                </a:cubicBezTo>
                <a:cubicBezTo>
                  <a:pt x="565" y="110"/>
                  <a:pt x="563" y="117"/>
                  <a:pt x="561" y="121"/>
                </a:cubicBezTo>
                <a:cubicBezTo>
                  <a:pt x="559" y="125"/>
                  <a:pt x="541" y="144"/>
                  <a:pt x="550" y="133"/>
                </a:cubicBezTo>
                <a:cubicBezTo>
                  <a:pt x="558" y="123"/>
                  <a:pt x="603" y="72"/>
                  <a:pt x="616" y="54"/>
                </a:cubicBezTo>
                <a:cubicBezTo>
                  <a:pt x="629" y="36"/>
                  <a:pt x="648" y="34"/>
                  <a:pt x="626" y="26"/>
                </a:cubicBezTo>
                <a:cubicBezTo>
                  <a:pt x="577" y="19"/>
                  <a:pt x="536" y="11"/>
                  <a:pt x="486" y="5"/>
                </a:cubicBezTo>
                <a:cubicBezTo>
                  <a:pt x="461" y="2"/>
                  <a:pt x="476" y="5"/>
                  <a:pt x="471" y="5"/>
                </a:cubicBezTo>
                <a:cubicBezTo>
                  <a:pt x="466" y="5"/>
                  <a:pt x="452" y="0"/>
                  <a:pt x="451" y="5"/>
                </a:cubicBezTo>
                <a:cubicBezTo>
                  <a:pt x="446" y="13"/>
                  <a:pt x="483" y="55"/>
                  <a:pt x="468" y="37"/>
                </a:cubicBezTo>
                <a:cubicBezTo>
                  <a:pt x="472" y="47"/>
                  <a:pt x="471" y="45"/>
                  <a:pt x="475" y="55"/>
                </a:cubicBezTo>
                <a:cubicBezTo>
                  <a:pt x="461" y="60"/>
                  <a:pt x="485" y="59"/>
                  <a:pt x="463" y="61"/>
                </a:cubicBezTo>
                <a:cubicBezTo>
                  <a:pt x="451" y="68"/>
                  <a:pt x="431" y="81"/>
                  <a:pt x="415" y="91"/>
                </a:cubicBezTo>
                <a:cubicBezTo>
                  <a:pt x="399" y="101"/>
                  <a:pt x="379" y="115"/>
                  <a:pt x="367" y="124"/>
                </a:cubicBezTo>
                <a:cubicBezTo>
                  <a:pt x="364" y="127"/>
                  <a:pt x="343" y="141"/>
                  <a:pt x="340" y="144"/>
                </a:cubicBezTo>
                <a:cubicBezTo>
                  <a:pt x="336" y="146"/>
                  <a:pt x="333" y="148"/>
                  <a:pt x="331" y="151"/>
                </a:cubicBezTo>
                <a:cubicBezTo>
                  <a:pt x="315" y="162"/>
                  <a:pt x="307" y="175"/>
                  <a:pt x="289" y="183"/>
                </a:cubicBezTo>
                <a:cubicBezTo>
                  <a:pt x="278" y="196"/>
                  <a:pt x="300" y="180"/>
                  <a:pt x="286" y="187"/>
                </a:cubicBezTo>
                <a:cubicBezTo>
                  <a:pt x="277" y="194"/>
                  <a:pt x="258" y="213"/>
                  <a:pt x="247" y="223"/>
                </a:cubicBezTo>
                <a:cubicBezTo>
                  <a:pt x="236" y="233"/>
                  <a:pt x="228" y="242"/>
                  <a:pt x="219" y="250"/>
                </a:cubicBezTo>
                <a:cubicBezTo>
                  <a:pt x="213" y="263"/>
                  <a:pt x="203" y="264"/>
                  <a:pt x="195" y="273"/>
                </a:cubicBezTo>
                <a:cubicBezTo>
                  <a:pt x="205" y="264"/>
                  <a:pt x="268" y="204"/>
                  <a:pt x="280" y="193"/>
                </a:cubicBezTo>
                <a:cubicBezTo>
                  <a:pt x="292" y="182"/>
                  <a:pt x="273" y="201"/>
                  <a:pt x="270" y="204"/>
                </a:cubicBezTo>
                <a:cubicBezTo>
                  <a:pt x="267" y="207"/>
                  <a:pt x="258" y="215"/>
                  <a:pt x="259" y="213"/>
                </a:cubicBezTo>
                <a:cubicBezTo>
                  <a:pt x="260" y="211"/>
                  <a:pt x="296" y="177"/>
                  <a:pt x="279" y="193"/>
                </a:cubicBezTo>
                <a:cubicBezTo>
                  <a:pt x="275" y="200"/>
                  <a:pt x="184" y="284"/>
                  <a:pt x="157" y="312"/>
                </a:cubicBezTo>
                <a:cubicBezTo>
                  <a:pt x="130" y="340"/>
                  <a:pt x="123" y="347"/>
                  <a:pt x="114" y="360"/>
                </a:cubicBezTo>
                <a:cubicBezTo>
                  <a:pt x="108" y="372"/>
                  <a:pt x="104" y="373"/>
                  <a:pt x="97" y="384"/>
                </a:cubicBezTo>
                <a:cubicBezTo>
                  <a:pt x="84" y="401"/>
                  <a:pt x="51" y="437"/>
                  <a:pt x="43" y="460"/>
                </a:cubicBezTo>
                <a:cubicBezTo>
                  <a:pt x="20" y="499"/>
                  <a:pt x="16" y="510"/>
                  <a:pt x="3" y="544"/>
                </a:cubicBezTo>
                <a:cubicBezTo>
                  <a:pt x="2" y="570"/>
                  <a:pt x="0" y="565"/>
                  <a:pt x="2" y="568"/>
                </a:cubicBezTo>
                <a:close/>
              </a:path>
            </a:pathLst>
          </a:custGeom>
          <a:solidFill>
            <a:srgbClr val="FF0066"/>
          </a:solidFill>
          <a:ln w="6350">
            <a:solidFill>
              <a:schemeClr val="tx1"/>
            </a:solidFill>
            <a:round/>
          </a:ln>
        </p:spPr>
        <p:txBody>
          <a:bodyPr/>
          <a:lstStyle/>
          <a:p>
            <a:endParaRPr lang="en-US" sz="2400"/>
          </a:p>
        </p:txBody>
      </p:sp>
      <p:sp>
        <p:nvSpPr>
          <p:cNvPr id="272398" name="Oval 14"/>
          <p:cNvSpPr>
            <a:spLocks noChangeArrowheads="1"/>
          </p:cNvSpPr>
          <p:nvPr/>
        </p:nvSpPr>
        <p:spPr bwMode="auto">
          <a:xfrm>
            <a:off x="5384800" y="1143000"/>
            <a:ext cx="406400" cy="304800"/>
          </a:xfrm>
          <a:prstGeom prst="ellipse">
            <a:avLst/>
          </a:prstGeom>
          <a:solidFill>
            <a:srgbClr val="FF0101"/>
          </a:solidFill>
          <a:ln w="9525">
            <a:solidFill>
              <a:schemeClr val="folHlink"/>
            </a:solidFill>
            <a:round/>
          </a:ln>
        </p:spPr>
        <p:txBody>
          <a:bodyPr wrap="none" anchor="ctr"/>
          <a:lstStyle/>
          <a:p>
            <a:endParaRPr lang="en-US" sz="2400">
              <a:latin typeface="Arial" panose="020B0604020202020204" pitchFamily="34" charset="0"/>
            </a:endParaRPr>
          </a:p>
        </p:txBody>
      </p:sp>
      <p:sp>
        <p:nvSpPr>
          <p:cNvPr id="272399" name="Freeform 15"/>
          <p:cNvSpPr>
            <a:spLocks noChangeArrowheads="1"/>
          </p:cNvSpPr>
          <p:nvPr/>
        </p:nvSpPr>
        <p:spPr bwMode="auto">
          <a:xfrm rot="7312650">
            <a:off x="5346701" y="306933"/>
            <a:ext cx="558800" cy="774700"/>
          </a:xfrm>
          <a:custGeom>
            <a:avLst/>
            <a:gdLst>
              <a:gd name="T0" fmla="*/ 9690 w 519"/>
              <a:gd name="T1" fmla="*/ 581025 h 637"/>
              <a:gd name="T2" fmla="*/ 19380 w 519"/>
              <a:gd name="T3" fmla="*/ 518088 h 637"/>
              <a:gd name="T4" fmla="*/ 36338 w 519"/>
              <a:gd name="T5" fmla="*/ 463361 h 637"/>
              <a:gd name="T6" fmla="*/ 31493 w 519"/>
              <a:gd name="T7" fmla="*/ 482515 h 637"/>
              <a:gd name="T8" fmla="*/ 53296 w 519"/>
              <a:gd name="T9" fmla="*/ 411369 h 637"/>
              <a:gd name="T10" fmla="*/ 24225 w 519"/>
              <a:gd name="T11" fmla="*/ 493461 h 637"/>
              <a:gd name="T12" fmla="*/ 65409 w 519"/>
              <a:gd name="T13" fmla="*/ 386742 h 637"/>
              <a:gd name="T14" fmla="*/ 106592 w 519"/>
              <a:gd name="T15" fmla="*/ 301914 h 637"/>
              <a:gd name="T16" fmla="*/ 169578 w 519"/>
              <a:gd name="T17" fmla="*/ 200668 h 637"/>
              <a:gd name="T18" fmla="*/ 188958 w 519"/>
              <a:gd name="T19" fmla="*/ 181513 h 637"/>
              <a:gd name="T20" fmla="*/ 147775 w 519"/>
              <a:gd name="T21" fmla="*/ 233505 h 637"/>
              <a:gd name="T22" fmla="*/ 164733 w 519"/>
              <a:gd name="T23" fmla="*/ 219823 h 637"/>
              <a:gd name="T24" fmla="*/ 172001 w 519"/>
              <a:gd name="T25" fmla="*/ 206141 h 637"/>
              <a:gd name="T26" fmla="*/ 198649 w 519"/>
              <a:gd name="T27" fmla="*/ 170568 h 637"/>
              <a:gd name="T28" fmla="*/ 249522 w 519"/>
              <a:gd name="T29" fmla="*/ 107631 h 637"/>
              <a:gd name="T30" fmla="*/ 203494 w 519"/>
              <a:gd name="T31" fmla="*/ 159622 h 637"/>
              <a:gd name="T32" fmla="*/ 210761 w 519"/>
              <a:gd name="T33" fmla="*/ 156886 h 637"/>
              <a:gd name="T34" fmla="*/ 232564 w 519"/>
              <a:gd name="T35" fmla="*/ 124049 h 637"/>
              <a:gd name="T36" fmla="*/ 244677 w 519"/>
              <a:gd name="T37" fmla="*/ 110367 h 637"/>
              <a:gd name="T38" fmla="*/ 266480 w 519"/>
              <a:gd name="T39" fmla="*/ 93949 h 637"/>
              <a:gd name="T40" fmla="*/ 295550 w 519"/>
              <a:gd name="T41" fmla="*/ 63849 h 637"/>
              <a:gd name="T42" fmla="*/ 314931 w 519"/>
              <a:gd name="T43" fmla="*/ 47431 h 637"/>
              <a:gd name="T44" fmla="*/ 310086 w 519"/>
              <a:gd name="T45" fmla="*/ 36485 h 637"/>
              <a:gd name="T46" fmla="*/ 300395 w 519"/>
              <a:gd name="T47" fmla="*/ 20067 h 637"/>
              <a:gd name="T48" fmla="*/ 293128 w 519"/>
              <a:gd name="T49" fmla="*/ 11858 h 637"/>
              <a:gd name="T50" fmla="*/ 419100 w 519"/>
              <a:gd name="T51" fmla="*/ 912 h 637"/>
              <a:gd name="T52" fmla="*/ 404565 w 519"/>
              <a:gd name="T53" fmla="*/ 25540 h 637"/>
              <a:gd name="T54" fmla="*/ 406987 w 519"/>
              <a:gd name="T55" fmla="*/ 28276 h 637"/>
              <a:gd name="T56" fmla="*/ 390029 w 519"/>
              <a:gd name="T57" fmla="*/ 77531 h 637"/>
              <a:gd name="T58" fmla="*/ 368227 w 519"/>
              <a:gd name="T59" fmla="*/ 121313 h 637"/>
              <a:gd name="T60" fmla="*/ 346424 w 519"/>
              <a:gd name="T61" fmla="*/ 85740 h 637"/>
              <a:gd name="T62" fmla="*/ 324621 w 519"/>
              <a:gd name="T63" fmla="*/ 113104 h 637"/>
              <a:gd name="T64" fmla="*/ 346424 w 519"/>
              <a:gd name="T65" fmla="*/ 83004 h 637"/>
              <a:gd name="T66" fmla="*/ 271325 w 519"/>
              <a:gd name="T67" fmla="*/ 178777 h 637"/>
              <a:gd name="T68" fmla="*/ 244677 w 519"/>
              <a:gd name="T69" fmla="*/ 222559 h 637"/>
              <a:gd name="T70" fmla="*/ 232564 w 519"/>
              <a:gd name="T71" fmla="*/ 247186 h 637"/>
              <a:gd name="T72" fmla="*/ 227719 w 519"/>
              <a:gd name="T73" fmla="*/ 255396 h 637"/>
              <a:gd name="T74" fmla="*/ 213184 w 519"/>
              <a:gd name="T75" fmla="*/ 288232 h 637"/>
              <a:gd name="T76" fmla="*/ 184113 w 519"/>
              <a:gd name="T77" fmla="*/ 381269 h 637"/>
              <a:gd name="T78" fmla="*/ 169578 w 519"/>
              <a:gd name="T79" fmla="*/ 422315 h 637"/>
              <a:gd name="T80" fmla="*/ 193803 w 519"/>
              <a:gd name="T81" fmla="*/ 342960 h 637"/>
              <a:gd name="T82" fmla="*/ 167155 w 519"/>
              <a:gd name="T83" fmla="*/ 438733 h 637"/>
              <a:gd name="T84" fmla="*/ 159888 w 519"/>
              <a:gd name="T85" fmla="*/ 474306 h 637"/>
              <a:gd name="T86" fmla="*/ 155043 w 519"/>
              <a:gd name="T87" fmla="*/ 518088 h 637"/>
              <a:gd name="T88" fmla="*/ 150198 w 519"/>
              <a:gd name="T89" fmla="*/ 523561 h 637"/>
              <a:gd name="T90" fmla="*/ 43606 w 519"/>
              <a:gd name="T91" fmla="*/ 575552 h 637"/>
              <a:gd name="T92" fmla="*/ 89634 w 519"/>
              <a:gd name="T93" fmla="*/ 559134 h 637"/>
              <a:gd name="T94" fmla="*/ 9690 w 519"/>
              <a:gd name="T95" fmla="*/ 581025 h 6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9" h="637">
                <a:moveTo>
                  <a:pt x="12" y="637"/>
                </a:moveTo>
                <a:cubicBezTo>
                  <a:pt x="0" y="630"/>
                  <a:pt x="17" y="592"/>
                  <a:pt x="24" y="568"/>
                </a:cubicBezTo>
                <a:cubicBezTo>
                  <a:pt x="29" y="547"/>
                  <a:pt x="43" y="514"/>
                  <a:pt x="45" y="508"/>
                </a:cubicBezTo>
                <a:cubicBezTo>
                  <a:pt x="72" y="430"/>
                  <a:pt x="32" y="541"/>
                  <a:pt x="39" y="529"/>
                </a:cubicBezTo>
                <a:cubicBezTo>
                  <a:pt x="43" y="518"/>
                  <a:pt x="67" y="449"/>
                  <a:pt x="66" y="451"/>
                </a:cubicBezTo>
                <a:cubicBezTo>
                  <a:pt x="65" y="453"/>
                  <a:pt x="28" y="545"/>
                  <a:pt x="30" y="541"/>
                </a:cubicBezTo>
                <a:cubicBezTo>
                  <a:pt x="44" y="519"/>
                  <a:pt x="66" y="446"/>
                  <a:pt x="81" y="424"/>
                </a:cubicBezTo>
                <a:cubicBezTo>
                  <a:pt x="97" y="392"/>
                  <a:pt x="108" y="365"/>
                  <a:pt x="132" y="331"/>
                </a:cubicBezTo>
                <a:cubicBezTo>
                  <a:pt x="153" y="297"/>
                  <a:pt x="193" y="242"/>
                  <a:pt x="210" y="220"/>
                </a:cubicBezTo>
                <a:cubicBezTo>
                  <a:pt x="227" y="198"/>
                  <a:pt x="238" y="193"/>
                  <a:pt x="234" y="199"/>
                </a:cubicBezTo>
                <a:cubicBezTo>
                  <a:pt x="262" y="157"/>
                  <a:pt x="159" y="298"/>
                  <a:pt x="183" y="256"/>
                </a:cubicBezTo>
                <a:cubicBezTo>
                  <a:pt x="222" y="214"/>
                  <a:pt x="193" y="248"/>
                  <a:pt x="204" y="241"/>
                </a:cubicBezTo>
                <a:cubicBezTo>
                  <a:pt x="208" y="238"/>
                  <a:pt x="197" y="245"/>
                  <a:pt x="213" y="226"/>
                </a:cubicBezTo>
                <a:cubicBezTo>
                  <a:pt x="220" y="217"/>
                  <a:pt x="230" y="205"/>
                  <a:pt x="246" y="187"/>
                </a:cubicBezTo>
                <a:cubicBezTo>
                  <a:pt x="262" y="169"/>
                  <a:pt x="308" y="120"/>
                  <a:pt x="309" y="118"/>
                </a:cubicBezTo>
                <a:cubicBezTo>
                  <a:pt x="310" y="116"/>
                  <a:pt x="260" y="166"/>
                  <a:pt x="252" y="175"/>
                </a:cubicBezTo>
                <a:cubicBezTo>
                  <a:pt x="254" y="172"/>
                  <a:pt x="258" y="175"/>
                  <a:pt x="261" y="172"/>
                </a:cubicBezTo>
                <a:cubicBezTo>
                  <a:pt x="264" y="169"/>
                  <a:pt x="286" y="139"/>
                  <a:pt x="288" y="136"/>
                </a:cubicBezTo>
                <a:cubicBezTo>
                  <a:pt x="301" y="120"/>
                  <a:pt x="288" y="136"/>
                  <a:pt x="303" y="121"/>
                </a:cubicBezTo>
                <a:cubicBezTo>
                  <a:pt x="311" y="113"/>
                  <a:pt x="322" y="111"/>
                  <a:pt x="330" y="103"/>
                </a:cubicBezTo>
                <a:cubicBezTo>
                  <a:pt x="342" y="91"/>
                  <a:pt x="352" y="79"/>
                  <a:pt x="366" y="70"/>
                </a:cubicBezTo>
                <a:cubicBezTo>
                  <a:pt x="373" y="60"/>
                  <a:pt x="378" y="56"/>
                  <a:pt x="390" y="52"/>
                </a:cubicBezTo>
                <a:cubicBezTo>
                  <a:pt x="391" y="49"/>
                  <a:pt x="384" y="43"/>
                  <a:pt x="384" y="40"/>
                </a:cubicBezTo>
                <a:cubicBezTo>
                  <a:pt x="360" y="13"/>
                  <a:pt x="366" y="28"/>
                  <a:pt x="372" y="22"/>
                </a:cubicBezTo>
                <a:cubicBezTo>
                  <a:pt x="366" y="18"/>
                  <a:pt x="356" y="13"/>
                  <a:pt x="363" y="13"/>
                </a:cubicBezTo>
                <a:cubicBezTo>
                  <a:pt x="413" y="14"/>
                  <a:pt x="469" y="0"/>
                  <a:pt x="519" y="1"/>
                </a:cubicBezTo>
                <a:cubicBezTo>
                  <a:pt x="512" y="12"/>
                  <a:pt x="513" y="16"/>
                  <a:pt x="501" y="28"/>
                </a:cubicBezTo>
                <a:cubicBezTo>
                  <a:pt x="489" y="46"/>
                  <a:pt x="511" y="11"/>
                  <a:pt x="504" y="31"/>
                </a:cubicBezTo>
                <a:cubicBezTo>
                  <a:pt x="499" y="39"/>
                  <a:pt x="491" y="69"/>
                  <a:pt x="483" y="85"/>
                </a:cubicBezTo>
                <a:cubicBezTo>
                  <a:pt x="475" y="102"/>
                  <a:pt x="465" y="132"/>
                  <a:pt x="456" y="133"/>
                </a:cubicBezTo>
                <a:cubicBezTo>
                  <a:pt x="442" y="128"/>
                  <a:pt x="441" y="102"/>
                  <a:pt x="429" y="94"/>
                </a:cubicBezTo>
                <a:cubicBezTo>
                  <a:pt x="422" y="104"/>
                  <a:pt x="412" y="117"/>
                  <a:pt x="402" y="124"/>
                </a:cubicBezTo>
                <a:cubicBezTo>
                  <a:pt x="394" y="133"/>
                  <a:pt x="440" y="79"/>
                  <a:pt x="429" y="91"/>
                </a:cubicBezTo>
                <a:cubicBezTo>
                  <a:pt x="418" y="103"/>
                  <a:pt x="357" y="171"/>
                  <a:pt x="336" y="196"/>
                </a:cubicBezTo>
                <a:cubicBezTo>
                  <a:pt x="326" y="208"/>
                  <a:pt x="314" y="233"/>
                  <a:pt x="303" y="244"/>
                </a:cubicBezTo>
                <a:cubicBezTo>
                  <a:pt x="298" y="260"/>
                  <a:pt x="302" y="250"/>
                  <a:pt x="288" y="271"/>
                </a:cubicBezTo>
                <a:cubicBezTo>
                  <a:pt x="286" y="274"/>
                  <a:pt x="282" y="280"/>
                  <a:pt x="282" y="280"/>
                </a:cubicBezTo>
                <a:cubicBezTo>
                  <a:pt x="278" y="295"/>
                  <a:pt x="269" y="302"/>
                  <a:pt x="264" y="316"/>
                </a:cubicBezTo>
                <a:cubicBezTo>
                  <a:pt x="253" y="349"/>
                  <a:pt x="239" y="385"/>
                  <a:pt x="228" y="418"/>
                </a:cubicBezTo>
                <a:cubicBezTo>
                  <a:pt x="223" y="434"/>
                  <a:pt x="215" y="447"/>
                  <a:pt x="210" y="463"/>
                </a:cubicBezTo>
                <a:cubicBezTo>
                  <a:pt x="212" y="462"/>
                  <a:pt x="239" y="373"/>
                  <a:pt x="240" y="376"/>
                </a:cubicBezTo>
                <a:cubicBezTo>
                  <a:pt x="239" y="379"/>
                  <a:pt x="214" y="457"/>
                  <a:pt x="207" y="481"/>
                </a:cubicBezTo>
                <a:cubicBezTo>
                  <a:pt x="205" y="488"/>
                  <a:pt x="200" y="506"/>
                  <a:pt x="198" y="520"/>
                </a:cubicBezTo>
                <a:cubicBezTo>
                  <a:pt x="196" y="534"/>
                  <a:pt x="194" y="559"/>
                  <a:pt x="192" y="568"/>
                </a:cubicBezTo>
                <a:cubicBezTo>
                  <a:pt x="213" y="442"/>
                  <a:pt x="194" y="572"/>
                  <a:pt x="186" y="574"/>
                </a:cubicBezTo>
                <a:cubicBezTo>
                  <a:pt x="148" y="599"/>
                  <a:pt x="108" y="619"/>
                  <a:pt x="54" y="631"/>
                </a:cubicBezTo>
                <a:cubicBezTo>
                  <a:pt x="39" y="636"/>
                  <a:pt x="118" y="612"/>
                  <a:pt x="111" y="613"/>
                </a:cubicBezTo>
                <a:cubicBezTo>
                  <a:pt x="104" y="614"/>
                  <a:pt x="33" y="632"/>
                  <a:pt x="12" y="637"/>
                </a:cubicBezTo>
                <a:close/>
              </a:path>
            </a:pathLst>
          </a:custGeom>
          <a:solidFill>
            <a:srgbClr val="FF0066"/>
          </a:solidFill>
          <a:ln w="9525">
            <a:solidFill>
              <a:schemeClr val="tx1"/>
            </a:solidFill>
            <a:round/>
          </a:ln>
        </p:spPr>
        <p:txBody>
          <a:bodyPr/>
          <a:lstStyle/>
          <a:p>
            <a:endParaRPr lang="en-US" sz="2400"/>
          </a:p>
        </p:txBody>
      </p:sp>
      <p:sp>
        <p:nvSpPr>
          <p:cNvPr id="17424" name="Freeform 16"/>
          <p:cNvSpPr>
            <a:spLocks noChangeArrowheads="1"/>
          </p:cNvSpPr>
          <p:nvPr/>
        </p:nvSpPr>
        <p:spPr bwMode="auto">
          <a:xfrm>
            <a:off x="8358740" y="1051984"/>
            <a:ext cx="1274233" cy="590549"/>
          </a:xfrm>
          <a:custGeom>
            <a:avLst/>
            <a:gdLst>
              <a:gd name="T0" fmla="*/ 92075 w 602"/>
              <a:gd name="T1" fmla="*/ 328613 h 372"/>
              <a:gd name="T2" fmla="*/ 131763 w 602"/>
              <a:gd name="T3" fmla="*/ 284560 h 372"/>
              <a:gd name="T4" fmla="*/ 152400 w 602"/>
              <a:gd name="T5" fmla="*/ 179785 h 372"/>
              <a:gd name="T6" fmla="*/ 211138 w 602"/>
              <a:gd name="T7" fmla="*/ 150019 h 372"/>
              <a:gd name="T8" fmla="*/ 390525 w 602"/>
              <a:gd name="T9" fmla="*/ 90488 h 372"/>
              <a:gd name="T10" fmla="*/ 927100 w 602"/>
              <a:gd name="T11" fmla="*/ 60722 h 372"/>
              <a:gd name="T12" fmla="*/ 609600 w 602"/>
              <a:gd name="T13" fmla="*/ 284560 h 372"/>
              <a:gd name="T14" fmla="*/ 250825 w 602"/>
              <a:gd name="T15" fmla="*/ 417910 h 372"/>
              <a:gd name="T16" fmla="*/ 92075 w 602"/>
              <a:gd name="T17" fmla="*/ 223838 h 372"/>
              <a:gd name="T18" fmla="*/ 152400 w 602"/>
              <a:gd name="T19" fmla="*/ 194072 h 3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02" h="372">
                <a:moveTo>
                  <a:pt x="58" y="276"/>
                </a:moveTo>
                <a:cubicBezTo>
                  <a:pt x="66" y="264"/>
                  <a:pt x="79" y="253"/>
                  <a:pt x="83" y="239"/>
                </a:cubicBezTo>
                <a:cubicBezTo>
                  <a:pt x="92" y="211"/>
                  <a:pt x="84" y="178"/>
                  <a:pt x="96" y="151"/>
                </a:cubicBezTo>
                <a:cubicBezTo>
                  <a:pt x="102" y="137"/>
                  <a:pt x="120" y="133"/>
                  <a:pt x="133" y="126"/>
                </a:cubicBezTo>
                <a:cubicBezTo>
                  <a:pt x="169" y="108"/>
                  <a:pt x="207" y="88"/>
                  <a:pt x="246" y="76"/>
                </a:cubicBezTo>
                <a:cubicBezTo>
                  <a:pt x="359" y="0"/>
                  <a:pt x="406" y="42"/>
                  <a:pt x="584" y="51"/>
                </a:cubicBezTo>
                <a:cubicBezTo>
                  <a:pt x="566" y="272"/>
                  <a:pt x="602" y="220"/>
                  <a:pt x="384" y="239"/>
                </a:cubicBezTo>
                <a:cubicBezTo>
                  <a:pt x="303" y="264"/>
                  <a:pt x="240" y="325"/>
                  <a:pt x="158" y="351"/>
                </a:cubicBezTo>
                <a:cubicBezTo>
                  <a:pt x="26" y="337"/>
                  <a:pt x="0" y="372"/>
                  <a:pt x="58" y="188"/>
                </a:cubicBezTo>
                <a:cubicBezTo>
                  <a:pt x="100" y="53"/>
                  <a:pt x="96" y="229"/>
                  <a:pt x="96" y="163"/>
                </a:cubicBezTo>
              </a:path>
            </a:pathLst>
          </a:custGeom>
          <a:solidFill>
            <a:schemeClr val="bg1"/>
          </a:solidFill>
          <a:ln w="9525">
            <a:solidFill>
              <a:schemeClr val="bg1"/>
            </a:solidFill>
            <a:round/>
          </a:ln>
        </p:spPr>
        <p:txBody>
          <a:bodyPr/>
          <a:lstStyle/>
          <a:p>
            <a:endParaRPr lang="en-US" sz="2400"/>
          </a:p>
        </p:txBody>
      </p:sp>
      <p:sp>
        <p:nvSpPr>
          <p:cNvPr id="17425" name="Freeform 17"/>
          <p:cNvSpPr>
            <a:spLocks noChangeArrowheads="1"/>
          </p:cNvSpPr>
          <p:nvPr/>
        </p:nvSpPr>
        <p:spPr bwMode="auto">
          <a:xfrm rot="2582910">
            <a:off x="8758776" y="1128201"/>
            <a:ext cx="675217" cy="569383"/>
          </a:xfrm>
          <a:custGeom>
            <a:avLst/>
            <a:gdLst>
              <a:gd name="T0" fmla="*/ 11709 w 519"/>
              <a:gd name="T1" fmla="*/ 426244 h 637"/>
              <a:gd name="T2" fmla="*/ 23418 w 519"/>
              <a:gd name="T3" fmla="*/ 380073 h 637"/>
              <a:gd name="T4" fmla="*/ 43909 w 519"/>
              <a:gd name="T5" fmla="*/ 339925 h 637"/>
              <a:gd name="T6" fmla="*/ 38054 w 519"/>
              <a:gd name="T7" fmla="*/ 353977 h 637"/>
              <a:gd name="T8" fmla="*/ 64399 w 519"/>
              <a:gd name="T9" fmla="*/ 301783 h 637"/>
              <a:gd name="T10" fmla="*/ 29272 w 519"/>
              <a:gd name="T11" fmla="*/ 362006 h 637"/>
              <a:gd name="T12" fmla="*/ 79036 w 519"/>
              <a:gd name="T13" fmla="*/ 283717 h 637"/>
              <a:gd name="T14" fmla="*/ 128799 w 519"/>
              <a:gd name="T15" fmla="*/ 221486 h 637"/>
              <a:gd name="T16" fmla="*/ 204907 w 519"/>
              <a:gd name="T17" fmla="*/ 147211 h 637"/>
              <a:gd name="T18" fmla="*/ 228325 w 519"/>
              <a:gd name="T19" fmla="*/ 133159 h 637"/>
              <a:gd name="T20" fmla="*/ 178562 w 519"/>
              <a:gd name="T21" fmla="*/ 171301 h 637"/>
              <a:gd name="T22" fmla="*/ 199053 w 519"/>
              <a:gd name="T23" fmla="*/ 161263 h 637"/>
              <a:gd name="T24" fmla="*/ 207834 w 519"/>
              <a:gd name="T25" fmla="*/ 151226 h 637"/>
              <a:gd name="T26" fmla="*/ 240034 w 519"/>
              <a:gd name="T27" fmla="*/ 125130 h 637"/>
              <a:gd name="T28" fmla="*/ 301506 w 519"/>
              <a:gd name="T29" fmla="*/ 78959 h 637"/>
              <a:gd name="T30" fmla="*/ 245888 w 519"/>
              <a:gd name="T31" fmla="*/ 117100 h 637"/>
              <a:gd name="T32" fmla="*/ 254670 w 519"/>
              <a:gd name="T33" fmla="*/ 115093 h 637"/>
              <a:gd name="T34" fmla="*/ 281015 w 519"/>
              <a:gd name="T35" fmla="*/ 91003 h 637"/>
              <a:gd name="T36" fmla="*/ 295652 w 519"/>
              <a:gd name="T37" fmla="*/ 80966 h 637"/>
              <a:gd name="T38" fmla="*/ 321997 w 519"/>
              <a:gd name="T39" fmla="*/ 68922 h 637"/>
              <a:gd name="T40" fmla="*/ 357124 w 519"/>
              <a:gd name="T41" fmla="*/ 46840 h 637"/>
              <a:gd name="T42" fmla="*/ 380542 w 519"/>
              <a:gd name="T43" fmla="*/ 34795 h 637"/>
              <a:gd name="T44" fmla="*/ 374687 w 519"/>
              <a:gd name="T45" fmla="*/ 26766 h 637"/>
              <a:gd name="T46" fmla="*/ 362978 w 519"/>
              <a:gd name="T47" fmla="*/ 14721 h 637"/>
              <a:gd name="T48" fmla="*/ 354196 w 519"/>
              <a:gd name="T49" fmla="*/ 8699 h 637"/>
              <a:gd name="T50" fmla="*/ 506413 w 519"/>
              <a:gd name="T51" fmla="*/ 669 h 637"/>
              <a:gd name="T52" fmla="*/ 488850 w 519"/>
              <a:gd name="T53" fmla="*/ 18736 h 637"/>
              <a:gd name="T54" fmla="*/ 491777 w 519"/>
              <a:gd name="T55" fmla="*/ 20743 h 637"/>
              <a:gd name="T56" fmla="*/ 471286 w 519"/>
              <a:gd name="T57" fmla="*/ 56877 h 637"/>
              <a:gd name="T58" fmla="*/ 444941 w 519"/>
              <a:gd name="T59" fmla="*/ 88996 h 637"/>
              <a:gd name="T60" fmla="*/ 418596 w 519"/>
              <a:gd name="T61" fmla="*/ 62899 h 637"/>
              <a:gd name="T62" fmla="*/ 392251 w 519"/>
              <a:gd name="T63" fmla="*/ 82974 h 637"/>
              <a:gd name="T64" fmla="*/ 418596 w 519"/>
              <a:gd name="T65" fmla="*/ 60892 h 637"/>
              <a:gd name="T66" fmla="*/ 327851 w 519"/>
              <a:gd name="T67" fmla="*/ 131152 h 637"/>
              <a:gd name="T68" fmla="*/ 295652 w 519"/>
              <a:gd name="T69" fmla="*/ 163271 h 637"/>
              <a:gd name="T70" fmla="*/ 281015 w 519"/>
              <a:gd name="T71" fmla="*/ 181338 h 637"/>
              <a:gd name="T72" fmla="*/ 275161 w 519"/>
              <a:gd name="T73" fmla="*/ 187360 h 637"/>
              <a:gd name="T74" fmla="*/ 257597 w 519"/>
              <a:gd name="T75" fmla="*/ 211449 h 637"/>
              <a:gd name="T76" fmla="*/ 222470 w 519"/>
              <a:gd name="T77" fmla="*/ 279702 h 637"/>
              <a:gd name="T78" fmla="*/ 204907 w 519"/>
              <a:gd name="T79" fmla="*/ 309813 h 637"/>
              <a:gd name="T80" fmla="*/ 234179 w 519"/>
              <a:gd name="T81" fmla="*/ 251598 h 637"/>
              <a:gd name="T82" fmla="*/ 201980 w 519"/>
              <a:gd name="T83" fmla="*/ 321858 h 637"/>
              <a:gd name="T84" fmla="*/ 193198 w 519"/>
              <a:gd name="T85" fmla="*/ 347954 h 637"/>
              <a:gd name="T86" fmla="*/ 187344 w 519"/>
              <a:gd name="T87" fmla="*/ 380073 h 637"/>
              <a:gd name="T88" fmla="*/ 181489 w 519"/>
              <a:gd name="T89" fmla="*/ 384088 h 637"/>
              <a:gd name="T90" fmla="*/ 52690 w 519"/>
              <a:gd name="T91" fmla="*/ 422229 h 637"/>
              <a:gd name="T92" fmla="*/ 108308 w 519"/>
              <a:gd name="T93" fmla="*/ 410185 h 637"/>
              <a:gd name="T94" fmla="*/ 11709 w 519"/>
              <a:gd name="T95" fmla="*/ 426244 h 6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9" h="637">
                <a:moveTo>
                  <a:pt x="12" y="637"/>
                </a:moveTo>
                <a:cubicBezTo>
                  <a:pt x="0" y="630"/>
                  <a:pt x="17" y="592"/>
                  <a:pt x="24" y="568"/>
                </a:cubicBezTo>
                <a:cubicBezTo>
                  <a:pt x="29" y="547"/>
                  <a:pt x="43" y="514"/>
                  <a:pt x="45" y="508"/>
                </a:cubicBezTo>
                <a:cubicBezTo>
                  <a:pt x="72" y="430"/>
                  <a:pt x="32" y="541"/>
                  <a:pt x="39" y="529"/>
                </a:cubicBezTo>
                <a:cubicBezTo>
                  <a:pt x="43" y="518"/>
                  <a:pt x="67" y="449"/>
                  <a:pt x="66" y="451"/>
                </a:cubicBezTo>
                <a:cubicBezTo>
                  <a:pt x="65" y="453"/>
                  <a:pt x="28" y="545"/>
                  <a:pt x="30" y="541"/>
                </a:cubicBezTo>
                <a:cubicBezTo>
                  <a:pt x="44" y="519"/>
                  <a:pt x="66" y="446"/>
                  <a:pt x="81" y="424"/>
                </a:cubicBezTo>
                <a:cubicBezTo>
                  <a:pt x="97" y="392"/>
                  <a:pt x="108" y="365"/>
                  <a:pt x="132" y="331"/>
                </a:cubicBezTo>
                <a:cubicBezTo>
                  <a:pt x="153" y="297"/>
                  <a:pt x="193" y="242"/>
                  <a:pt x="210" y="220"/>
                </a:cubicBezTo>
                <a:cubicBezTo>
                  <a:pt x="227" y="198"/>
                  <a:pt x="238" y="193"/>
                  <a:pt x="234" y="199"/>
                </a:cubicBezTo>
                <a:cubicBezTo>
                  <a:pt x="262" y="157"/>
                  <a:pt x="159" y="298"/>
                  <a:pt x="183" y="256"/>
                </a:cubicBezTo>
                <a:cubicBezTo>
                  <a:pt x="222" y="214"/>
                  <a:pt x="193" y="248"/>
                  <a:pt x="204" y="241"/>
                </a:cubicBezTo>
                <a:cubicBezTo>
                  <a:pt x="208" y="238"/>
                  <a:pt x="197" y="245"/>
                  <a:pt x="213" y="226"/>
                </a:cubicBezTo>
                <a:cubicBezTo>
                  <a:pt x="220" y="217"/>
                  <a:pt x="230" y="205"/>
                  <a:pt x="246" y="187"/>
                </a:cubicBezTo>
                <a:cubicBezTo>
                  <a:pt x="262" y="169"/>
                  <a:pt x="308" y="120"/>
                  <a:pt x="309" y="118"/>
                </a:cubicBezTo>
                <a:cubicBezTo>
                  <a:pt x="310" y="116"/>
                  <a:pt x="260" y="166"/>
                  <a:pt x="252" y="175"/>
                </a:cubicBezTo>
                <a:cubicBezTo>
                  <a:pt x="254" y="172"/>
                  <a:pt x="258" y="175"/>
                  <a:pt x="261" y="172"/>
                </a:cubicBezTo>
                <a:cubicBezTo>
                  <a:pt x="264" y="169"/>
                  <a:pt x="286" y="139"/>
                  <a:pt x="288" y="136"/>
                </a:cubicBezTo>
                <a:cubicBezTo>
                  <a:pt x="301" y="120"/>
                  <a:pt x="288" y="136"/>
                  <a:pt x="303" y="121"/>
                </a:cubicBezTo>
                <a:cubicBezTo>
                  <a:pt x="311" y="113"/>
                  <a:pt x="322" y="111"/>
                  <a:pt x="330" y="103"/>
                </a:cubicBezTo>
                <a:cubicBezTo>
                  <a:pt x="342" y="91"/>
                  <a:pt x="352" y="79"/>
                  <a:pt x="366" y="70"/>
                </a:cubicBezTo>
                <a:cubicBezTo>
                  <a:pt x="373" y="60"/>
                  <a:pt x="378" y="56"/>
                  <a:pt x="390" y="52"/>
                </a:cubicBezTo>
                <a:cubicBezTo>
                  <a:pt x="391" y="49"/>
                  <a:pt x="384" y="43"/>
                  <a:pt x="384" y="40"/>
                </a:cubicBezTo>
                <a:cubicBezTo>
                  <a:pt x="360" y="13"/>
                  <a:pt x="366" y="28"/>
                  <a:pt x="372" y="22"/>
                </a:cubicBezTo>
                <a:cubicBezTo>
                  <a:pt x="366" y="18"/>
                  <a:pt x="356" y="13"/>
                  <a:pt x="363" y="13"/>
                </a:cubicBezTo>
                <a:cubicBezTo>
                  <a:pt x="413" y="14"/>
                  <a:pt x="469" y="0"/>
                  <a:pt x="519" y="1"/>
                </a:cubicBezTo>
                <a:cubicBezTo>
                  <a:pt x="512" y="12"/>
                  <a:pt x="513" y="16"/>
                  <a:pt x="501" y="28"/>
                </a:cubicBezTo>
                <a:cubicBezTo>
                  <a:pt x="489" y="46"/>
                  <a:pt x="511" y="11"/>
                  <a:pt x="504" y="31"/>
                </a:cubicBezTo>
                <a:cubicBezTo>
                  <a:pt x="499" y="39"/>
                  <a:pt x="491" y="69"/>
                  <a:pt x="483" y="85"/>
                </a:cubicBezTo>
                <a:cubicBezTo>
                  <a:pt x="475" y="102"/>
                  <a:pt x="465" y="132"/>
                  <a:pt x="456" y="133"/>
                </a:cubicBezTo>
                <a:cubicBezTo>
                  <a:pt x="442" y="128"/>
                  <a:pt x="441" y="102"/>
                  <a:pt x="429" y="94"/>
                </a:cubicBezTo>
                <a:cubicBezTo>
                  <a:pt x="422" y="104"/>
                  <a:pt x="412" y="117"/>
                  <a:pt x="402" y="124"/>
                </a:cubicBezTo>
                <a:cubicBezTo>
                  <a:pt x="394" y="133"/>
                  <a:pt x="440" y="79"/>
                  <a:pt x="429" y="91"/>
                </a:cubicBezTo>
                <a:cubicBezTo>
                  <a:pt x="418" y="103"/>
                  <a:pt x="357" y="171"/>
                  <a:pt x="336" y="196"/>
                </a:cubicBezTo>
                <a:cubicBezTo>
                  <a:pt x="326" y="208"/>
                  <a:pt x="314" y="233"/>
                  <a:pt x="303" y="244"/>
                </a:cubicBezTo>
                <a:cubicBezTo>
                  <a:pt x="298" y="260"/>
                  <a:pt x="302" y="250"/>
                  <a:pt x="288" y="271"/>
                </a:cubicBezTo>
                <a:cubicBezTo>
                  <a:pt x="286" y="274"/>
                  <a:pt x="282" y="280"/>
                  <a:pt x="282" y="280"/>
                </a:cubicBezTo>
                <a:cubicBezTo>
                  <a:pt x="278" y="295"/>
                  <a:pt x="269" y="302"/>
                  <a:pt x="264" y="316"/>
                </a:cubicBezTo>
                <a:cubicBezTo>
                  <a:pt x="253" y="349"/>
                  <a:pt x="239" y="385"/>
                  <a:pt x="228" y="418"/>
                </a:cubicBezTo>
                <a:cubicBezTo>
                  <a:pt x="223" y="434"/>
                  <a:pt x="215" y="447"/>
                  <a:pt x="210" y="463"/>
                </a:cubicBezTo>
                <a:cubicBezTo>
                  <a:pt x="212" y="462"/>
                  <a:pt x="239" y="373"/>
                  <a:pt x="240" y="376"/>
                </a:cubicBezTo>
                <a:cubicBezTo>
                  <a:pt x="239" y="379"/>
                  <a:pt x="214" y="457"/>
                  <a:pt x="207" y="481"/>
                </a:cubicBezTo>
                <a:cubicBezTo>
                  <a:pt x="205" y="488"/>
                  <a:pt x="200" y="506"/>
                  <a:pt x="198" y="520"/>
                </a:cubicBezTo>
                <a:cubicBezTo>
                  <a:pt x="196" y="534"/>
                  <a:pt x="194" y="559"/>
                  <a:pt x="192" y="568"/>
                </a:cubicBezTo>
                <a:cubicBezTo>
                  <a:pt x="213" y="442"/>
                  <a:pt x="194" y="572"/>
                  <a:pt x="186" y="574"/>
                </a:cubicBezTo>
                <a:cubicBezTo>
                  <a:pt x="148" y="599"/>
                  <a:pt x="108" y="619"/>
                  <a:pt x="54" y="631"/>
                </a:cubicBezTo>
                <a:cubicBezTo>
                  <a:pt x="39" y="636"/>
                  <a:pt x="118" y="612"/>
                  <a:pt x="111" y="613"/>
                </a:cubicBezTo>
                <a:cubicBezTo>
                  <a:pt x="104" y="614"/>
                  <a:pt x="33" y="632"/>
                  <a:pt x="12" y="637"/>
                </a:cubicBezTo>
                <a:close/>
              </a:path>
            </a:pathLst>
          </a:custGeom>
          <a:solidFill>
            <a:schemeClr val="tx2"/>
          </a:solidFill>
          <a:ln w="9525">
            <a:solidFill>
              <a:schemeClr val="tx1"/>
            </a:solidFill>
            <a:round/>
          </a:ln>
        </p:spPr>
        <p:txBody>
          <a:bodyPr/>
          <a:lstStyle/>
          <a:p>
            <a:endParaRPr lang="en-US" sz="2400">
              <a:solidFill>
                <a:srgbClr val="002060"/>
              </a:solidFill>
            </a:endParaRPr>
          </a:p>
        </p:txBody>
      </p:sp>
      <p:sp>
        <p:nvSpPr>
          <p:cNvPr id="272402" name="Freeform 18"/>
          <p:cNvSpPr>
            <a:spLocks noChangeArrowheads="1"/>
          </p:cNvSpPr>
          <p:nvPr/>
        </p:nvSpPr>
        <p:spPr bwMode="auto">
          <a:xfrm rot="11170102" flipH="1">
            <a:off x="4368800" y="533400"/>
            <a:ext cx="609600" cy="457200"/>
          </a:xfrm>
          <a:custGeom>
            <a:avLst/>
            <a:gdLst>
              <a:gd name="T0" fmla="*/ 10571 w 519"/>
              <a:gd name="T1" fmla="*/ 342900 h 637"/>
              <a:gd name="T2" fmla="*/ 21142 w 519"/>
              <a:gd name="T3" fmla="*/ 305757 h 637"/>
              <a:gd name="T4" fmla="*/ 39642 w 519"/>
              <a:gd name="T5" fmla="*/ 273459 h 637"/>
              <a:gd name="T6" fmla="*/ 34356 w 519"/>
              <a:gd name="T7" fmla="*/ 284763 h 637"/>
              <a:gd name="T8" fmla="*/ 58141 w 519"/>
              <a:gd name="T9" fmla="*/ 242775 h 637"/>
              <a:gd name="T10" fmla="*/ 26428 w 519"/>
              <a:gd name="T11" fmla="*/ 291223 h 637"/>
              <a:gd name="T12" fmla="*/ 71355 w 519"/>
              <a:gd name="T13" fmla="*/ 228241 h 637"/>
              <a:gd name="T14" fmla="*/ 116282 w 519"/>
              <a:gd name="T15" fmla="*/ 178179 h 637"/>
              <a:gd name="T16" fmla="*/ 184994 w 519"/>
              <a:gd name="T17" fmla="*/ 118427 h 637"/>
              <a:gd name="T18" fmla="*/ 206136 w 519"/>
              <a:gd name="T19" fmla="*/ 107123 h 637"/>
              <a:gd name="T20" fmla="*/ 161209 w 519"/>
              <a:gd name="T21" fmla="*/ 137806 h 637"/>
              <a:gd name="T22" fmla="*/ 179709 w 519"/>
              <a:gd name="T23" fmla="*/ 129731 h 637"/>
              <a:gd name="T24" fmla="*/ 187637 w 519"/>
              <a:gd name="T25" fmla="*/ 121657 h 637"/>
              <a:gd name="T26" fmla="*/ 216708 w 519"/>
              <a:gd name="T27" fmla="*/ 100663 h 637"/>
              <a:gd name="T28" fmla="*/ 272206 w 519"/>
              <a:gd name="T29" fmla="*/ 63520 h 637"/>
              <a:gd name="T30" fmla="*/ 221993 w 519"/>
              <a:gd name="T31" fmla="*/ 94203 h 637"/>
              <a:gd name="T32" fmla="*/ 229921 w 519"/>
              <a:gd name="T33" fmla="*/ 92588 h 637"/>
              <a:gd name="T34" fmla="*/ 253706 w 519"/>
              <a:gd name="T35" fmla="*/ 73209 h 637"/>
              <a:gd name="T36" fmla="*/ 266920 w 519"/>
              <a:gd name="T37" fmla="*/ 65135 h 637"/>
              <a:gd name="T38" fmla="*/ 290705 w 519"/>
              <a:gd name="T39" fmla="*/ 55445 h 637"/>
              <a:gd name="T40" fmla="*/ 322418 w 519"/>
              <a:gd name="T41" fmla="*/ 37681 h 637"/>
              <a:gd name="T42" fmla="*/ 343561 w 519"/>
              <a:gd name="T43" fmla="*/ 27992 h 637"/>
              <a:gd name="T44" fmla="*/ 338275 w 519"/>
              <a:gd name="T45" fmla="*/ 21532 h 637"/>
              <a:gd name="T46" fmla="*/ 327704 w 519"/>
              <a:gd name="T47" fmla="*/ 11843 h 637"/>
              <a:gd name="T48" fmla="*/ 319776 w 519"/>
              <a:gd name="T49" fmla="*/ 6998 h 637"/>
              <a:gd name="T50" fmla="*/ 457200 w 519"/>
              <a:gd name="T51" fmla="*/ 538 h 637"/>
              <a:gd name="T52" fmla="*/ 441343 w 519"/>
              <a:gd name="T53" fmla="*/ 15073 h 637"/>
              <a:gd name="T54" fmla="*/ 443986 w 519"/>
              <a:gd name="T55" fmla="*/ 16687 h 637"/>
              <a:gd name="T56" fmla="*/ 425487 w 519"/>
              <a:gd name="T57" fmla="*/ 45756 h 637"/>
              <a:gd name="T58" fmla="*/ 401702 w 519"/>
              <a:gd name="T59" fmla="*/ 71595 h 637"/>
              <a:gd name="T60" fmla="*/ 377917 w 519"/>
              <a:gd name="T61" fmla="*/ 50601 h 637"/>
              <a:gd name="T62" fmla="*/ 354132 w 519"/>
              <a:gd name="T63" fmla="*/ 66750 h 637"/>
              <a:gd name="T64" fmla="*/ 377917 w 519"/>
              <a:gd name="T65" fmla="*/ 48986 h 637"/>
              <a:gd name="T66" fmla="*/ 295991 w 519"/>
              <a:gd name="T67" fmla="*/ 105508 h 637"/>
              <a:gd name="T68" fmla="*/ 266920 w 519"/>
              <a:gd name="T69" fmla="*/ 131346 h 637"/>
              <a:gd name="T70" fmla="*/ 253706 w 519"/>
              <a:gd name="T71" fmla="*/ 145881 h 637"/>
              <a:gd name="T72" fmla="*/ 248421 w 519"/>
              <a:gd name="T73" fmla="*/ 150725 h 637"/>
              <a:gd name="T74" fmla="*/ 232564 w 519"/>
              <a:gd name="T75" fmla="*/ 170104 h 637"/>
              <a:gd name="T76" fmla="*/ 200851 w 519"/>
              <a:gd name="T77" fmla="*/ 225011 h 637"/>
              <a:gd name="T78" fmla="*/ 184994 w 519"/>
              <a:gd name="T79" fmla="*/ 249235 h 637"/>
              <a:gd name="T80" fmla="*/ 211422 w 519"/>
              <a:gd name="T81" fmla="*/ 202403 h 637"/>
              <a:gd name="T82" fmla="*/ 182351 w 519"/>
              <a:gd name="T83" fmla="*/ 258924 h 637"/>
              <a:gd name="T84" fmla="*/ 174423 w 519"/>
              <a:gd name="T85" fmla="*/ 279918 h 637"/>
              <a:gd name="T86" fmla="*/ 169138 w 519"/>
              <a:gd name="T87" fmla="*/ 305757 h 637"/>
              <a:gd name="T88" fmla="*/ 163852 w 519"/>
              <a:gd name="T89" fmla="*/ 308987 h 637"/>
              <a:gd name="T90" fmla="*/ 47570 w 519"/>
              <a:gd name="T91" fmla="*/ 339670 h 637"/>
              <a:gd name="T92" fmla="*/ 97783 w 519"/>
              <a:gd name="T93" fmla="*/ 329981 h 637"/>
              <a:gd name="T94" fmla="*/ 10571 w 519"/>
              <a:gd name="T95" fmla="*/ 342900 h 6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9" h="637">
                <a:moveTo>
                  <a:pt x="12" y="637"/>
                </a:moveTo>
                <a:cubicBezTo>
                  <a:pt x="0" y="630"/>
                  <a:pt x="17" y="592"/>
                  <a:pt x="24" y="568"/>
                </a:cubicBezTo>
                <a:cubicBezTo>
                  <a:pt x="29" y="547"/>
                  <a:pt x="43" y="514"/>
                  <a:pt x="45" y="508"/>
                </a:cubicBezTo>
                <a:cubicBezTo>
                  <a:pt x="72" y="430"/>
                  <a:pt x="32" y="541"/>
                  <a:pt x="39" y="529"/>
                </a:cubicBezTo>
                <a:cubicBezTo>
                  <a:pt x="43" y="518"/>
                  <a:pt x="67" y="449"/>
                  <a:pt x="66" y="451"/>
                </a:cubicBezTo>
                <a:cubicBezTo>
                  <a:pt x="65" y="453"/>
                  <a:pt x="28" y="545"/>
                  <a:pt x="30" y="541"/>
                </a:cubicBezTo>
                <a:cubicBezTo>
                  <a:pt x="44" y="519"/>
                  <a:pt x="66" y="446"/>
                  <a:pt x="81" y="424"/>
                </a:cubicBezTo>
                <a:cubicBezTo>
                  <a:pt x="97" y="392"/>
                  <a:pt x="108" y="365"/>
                  <a:pt x="132" y="331"/>
                </a:cubicBezTo>
                <a:cubicBezTo>
                  <a:pt x="153" y="297"/>
                  <a:pt x="193" y="242"/>
                  <a:pt x="210" y="220"/>
                </a:cubicBezTo>
                <a:cubicBezTo>
                  <a:pt x="227" y="198"/>
                  <a:pt x="238" y="193"/>
                  <a:pt x="234" y="199"/>
                </a:cubicBezTo>
                <a:cubicBezTo>
                  <a:pt x="262" y="157"/>
                  <a:pt x="159" y="298"/>
                  <a:pt x="183" y="256"/>
                </a:cubicBezTo>
                <a:cubicBezTo>
                  <a:pt x="222" y="214"/>
                  <a:pt x="193" y="248"/>
                  <a:pt x="204" y="241"/>
                </a:cubicBezTo>
                <a:cubicBezTo>
                  <a:pt x="208" y="238"/>
                  <a:pt x="197" y="245"/>
                  <a:pt x="213" y="226"/>
                </a:cubicBezTo>
                <a:cubicBezTo>
                  <a:pt x="220" y="217"/>
                  <a:pt x="230" y="205"/>
                  <a:pt x="246" y="187"/>
                </a:cubicBezTo>
                <a:cubicBezTo>
                  <a:pt x="262" y="169"/>
                  <a:pt x="308" y="120"/>
                  <a:pt x="309" y="118"/>
                </a:cubicBezTo>
                <a:cubicBezTo>
                  <a:pt x="310" y="116"/>
                  <a:pt x="260" y="166"/>
                  <a:pt x="252" y="175"/>
                </a:cubicBezTo>
                <a:cubicBezTo>
                  <a:pt x="254" y="172"/>
                  <a:pt x="258" y="175"/>
                  <a:pt x="261" y="172"/>
                </a:cubicBezTo>
                <a:cubicBezTo>
                  <a:pt x="264" y="169"/>
                  <a:pt x="286" y="139"/>
                  <a:pt x="288" y="136"/>
                </a:cubicBezTo>
                <a:cubicBezTo>
                  <a:pt x="301" y="120"/>
                  <a:pt x="288" y="136"/>
                  <a:pt x="303" y="121"/>
                </a:cubicBezTo>
                <a:cubicBezTo>
                  <a:pt x="311" y="113"/>
                  <a:pt x="322" y="111"/>
                  <a:pt x="330" y="103"/>
                </a:cubicBezTo>
                <a:cubicBezTo>
                  <a:pt x="342" y="91"/>
                  <a:pt x="352" y="79"/>
                  <a:pt x="366" y="70"/>
                </a:cubicBezTo>
                <a:cubicBezTo>
                  <a:pt x="373" y="60"/>
                  <a:pt x="378" y="56"/>
                  <a:pt x="390" y="52"/>
                </a:cubicBezTo>
                <a:cubicBezTo>
                  <a:pt x="391" y="49"/>
                  <a:pt x="384" y="43"/>
                  <a:pt x="384" y="40"/>
                </a:cubicBezTo>
                <a:cubicBezTo>
                  <a:pt x="360" y="13"/>
                  <a:pt x="366" y="28"/>
                  <a:pt x="372" y="22"/>
                </a:cubicBezTo>
                <a:cubicBezTo>
                  <a:pt x="366" y="18"/>
                  <a:pt x="356" y="13"/>
                  <a:pt x="363" y="13"/>
                </a:cubicBezTo>
                <a:cubicBezTo>
                  <a:pt x="413" y="14"/>
                  <a:pt x="469" y="0"/>
                  <a:pt x="519" y="1"/>
                </a:cubicBezTo>
                <a:cubicBezTo>
                  <a:pt x="512" y="12"/>
                  <a:pt x="513" y="16"/>
                  <a:pt x="501" y="28"/>
                </a:cubicBezTo>
                <a:cubicBezTo>
                  <a:pt x="489" y="46"/>
                  <a:pt x="511" y="11"/>
                  <a:pt x="504" y="31"/>
                </a:cubicBezTo>
                <a:cubicBezTo>
                  <a:pt x="499" y="39"/>
                  <a:pt x="491" y="69"/>
                  <a:pt x="483" y="85"/>
                </a:cubicBezTo>
                <a:cubicBezTo>
                  <a:pt x="475" y="102"/>
                  <a:pt x="465" y="132"/>
                  <a:pt x="456" y="133"/>
                </a:cubicBezTo>
                <a:cubicBezTo>
                  <a:pt x="442" y="128"/>
                  <a:pt x="441" y="102"/>
                  <a:pt x="429" y="94"/>
                </a:cubicBezTo>
                <a:cubicBezTo>
                  <a:pt x="422" y="104"/>
                  <a:pt x="412" y="117"/>
                  <a:pt x="402" y="124"/>
                </a:cubicBezTo>
                <a:cubicBezTo>
                  <a:pt x="394" y="133"/>
                  <a:pt x="440" y="79"/>
                  <a:pt x="429" y="91"/>
                </a:cubicBezTo>
                <a:cubicBezTo>
                  <a:pt x="418" y="103"/>
                  <a:pt x="357" y="171"/>
                  <a:pt x="336" y="196"/>
                </a:cubicBezTo>
                <a:cubicBezTo>
                  <a:pt x="326" y="208"/>
                  <a:pt x="314" y="233"/>
                  <a:pt x="303" y="244"/>
                </a:cubicBezTo>
                <a:cubicBezTo>
                  <a:pt x="298" y="260"/>
                  <a:pt x="302" y="250"/>
                  <a:pt x="288" y="271"/>
                </a:cubicBezTo>
                <a:cubicBezTo>
                  <a:pt x="286" y="274"/>
                  <a:pt x="282" y="280"/>
                  <a:pt x="282" y="280"/>
                </a:cubicBezTo>
                <a:cubicBezTo>
                  <a:pt x="278" y="295"/>
                  <a:pt x="269" y="302"/>
                  <a:pt x="264" y="316"/>
                </a:cubicBezTo>
                <a:cubicBezTo>
                  <a:pt x="253" y="349"/>
                  <a:pt x="239" y="385"/>
                  <a:pt x="228" y="418"/>
                </a:cubicBezTo>
                <a:cubicBezTo>
                  <a:pt x="223" y="434"/>
                  <a:pt x="215" y="447"/>
                  <a:pt x="210" y="463"/>
                </a:cubicBezTo>
                <a:cubicBezTo>
                  <a:pt x="212" y="462"/>
                  <a:pt x="239" y="373"/>
                  <a:pt x="240" y="376"/>
                </a:cubicBezTo>
                <a:cubicBezTo>
                  <a:pt x="239" y="379"/>
                  <a:pt x="214" y="457"/>
                  <a:pt x="207" y="481"/>
                </a:cubicBezTo>
                <a:cubicBezTo>
                  <a:pt x="205" y="488"/>
                  <a:pt x="200" y="506"/>
                  <a:pt x="198" y="520"/>
                </a:cubicBezTo>
                <a:cubicBezTo>
                  <a:pt x="196" y="534"/>
                  <a:pt x="194" y="559"/>
                  <a:pt x="192" y="568"/>
                </a:cubicBezTo>
                <a:cubicBezTo>
                  <a:pt x="213" y="442"/>
                  <a:pt x="194" y="572"/>
                  <a:pt x="186" y="574"/>
                </a:cubicBezTo>
                <a:cubicBezTo>
                  <a:pt x="148" y="599"/>
                  <a:pt x="108" y="619"/>
                  <a:pt x="54" y="631"/>
                </a:cubicBezTo>
                <a:cubicBezTo>
                  <a:pt x="39" y="636"/>
                  <a:pt x="118" y="612"/>
                  <a:pt x="111" y="613"/>
                </a:cubicBezTo>
                <a:cubicBezTo>
                  <a:pt x="104" y="614"/>
                  <a:pt x="33" y="632"/>
                  <a:pt x="12" y="637"/>
                </a:cubicBezTo>
                <a:close/>
              </a:path>
            </a:pathLst>
          </a:custGeom>
          <a:solidFill>
            <a:schemeClr val="tx2"/>
          </a:solidFill>
          <a:ln w="9525">
            <a:solidFill>
              <a:schemeClr val="tx1"/>
            </a:solidFill>
            <a:round/>
          </a:ln>
        </p:spPr>
        <p:txBody>
          <a:bodyPr/>
          <a:lstStyle/>
          <a:p>
            <a:endParaRPr lang="en-US" sz="2400"/>
          </a:p>
        </p:txBody>
      </p:sp>
      <p:sp>
        <p:nvSpPr>
          <p:cNvPr id="272403" name="Freeform 19"/>
          <p:cNvSpPr>
            <a:spLocks noChangeArrowheads="1"/>
          </p:cNvSpPr>
          <p:nvPr/>
        </p:nvSpPr>
        <p:spPr bwMode="auto">
          <a:xfrm rot="1618749" flipH="1">
            <a:off x="5588000" y="1447817"/>
            <a:ext cx="772584" cy="412751"/>
          </a:xfrm>
          <a:custGeom>
            <a:avLst/>
            <a:gdLst>
              <a:gd name="T0" fmla="*/ 13397 w 519"/>
              <a:gd name="T1" fmla="*/ 309563 h 637"/>
              <a:gd name="T2" fmla="*/ 26795 w 519"/>
              <a:gd name="T3" fmla="*/ 276031 h 637"/>
              <a:gd name="T4" fmla="*/ 50240 w 519"/>
              <a:gd name="T5" fmla="*/ 246873 h 637"/>
              <a:gd name="T6" fmla="*/ 43542 w 519"/>
              <a:gd name="T7" fmla="*/ 257078 h 637"/>
              <a:gd name="T8" fmla="*/ 73686 w 519"/>
              <a:gd name="T9" fmla="*/ 219173 h 637"/>
              <a:gd name="T10" fmla="*/ 33494 w 519"/>
              <a:gd name="T11" fmla="*/ 262910 h 637"/>
              <a:gd name="T12" fmla="*/ 90433 w 519"/>
              <a:gd name="T13" fmla="*/ 206051 h 637"/>
              <a:gd name="T14" fmla="*/ 147372 w 519"/>
              <a:gd name="T15" fmla="*/ 160856 h 637"/>
              <a:gd name="T16" fmla="*/ 234455 w 519"/>
              <a:gd name="T17" fmla="*/ 106913 h 637"/>
              <a:gd name="T18" fmla="*/ 261250 w 519"/>
              <a:gd name="T19" fmla="*/ 96708 h 637"/>
              <a:gd name="T20" fmla="*/ 204311 w 519"/>
              <a:gd name="T21" fmla="*/ 124408 h 637"/>
              <a:gd name="T22" fmla="*/ 227756 w 519"/>
              <a:gd name="T23" fmla="*/ 117119 h 637"/>
              <a:gd name="T24" fmla="*/ 237804 w 519"/>
              <a:gd name="T25" fmla="*/ 109829 h 637"/>
              <a:gd name="T26" fmla="*/ 274647 w 519"/>
              <a:gd name="T27" fmla="*/ 90876 h 637"/>
              <a:gd name="T28" fmla="*/ 344983 w 519"/>
              <a:gd name="T29" fmla="*/ 57344 h 637"/>
              <a:gd name="T30" fmla="*/ 281346 w 519"/>
              <a:gd name="T31" fmla="*/ 85045 h 637"/>
              <a:gd name="T32" fmla="*/ 291394 w 519"/>
              <a:gd name="T33" fmla="*/ 83587 h 637"/>
              <a:gd name="T34" fmla="*/ 321538 w 519"/>
              <a:gd name="T35" fmla="*/ 66092 h 637"/>
              <a:gd name="T36" fmla="*/ 338285 w 519"/>
              <a:gd name="T37" fmla="*/ 58802 h 637"/>
              <a:gd name="T38" fmla="*/ 368429 w 519"/>
              <a:gd name="T39" fmla="*/ 50055 h 637"/>
              <a:gd name="T40" fmla="*/ 408621 w 519"/>
              <a:gd name="T41" fmla="*/ 34018 h 637"/>
              <a:gd name="T42" fmla="*/ 435416 w 519"/>
              <a:gd name="T43" fmla="*/ 25270 h 637"/>
              <a:gd name="T44" fmla="*/ 428717 w 519"/>
              <a:gd name="T45" fmla="*/ 19439 h 637"/>
              <a:gd name="T46" fmla="*/ 415320 w 519"/>
              <a:gd name="T47" fmla="*/ 10691 h 637"/>
              <a:gd name="T48" fmla="*/ 405272 w 519"/>
              <a:gd name="T49" fmla="*/ 6318 h 637"/>
              <a:gd name="T50" fmla="*/ 579438 w 519"/>
              <a:gd name="T51" fmla="*/ 486 h 637"/>
              <a:gd name="T52" fmla="*/ 559342 w 519"/>
              <a:gd name="T53" fmla="*/ 13607 h 637"/>
              <a:gd name="T54" fmla="*/ 562691 w 519"/>
              <a:gd name="T55" fmla="*/ 15065 h 637"/>
              <a:gd name="T56" fmla="*/ 539246 w 519"/>
              <a:gd name="T57" fmla="*/ 41307 h 637"/>
              <a:gd name="T58" fmla="*/ 509102 w 519"/>
              <a:gd name="T59" fmla="*/ 64634 h 637"/>
              <a:gd name="T60" fmla="*/ 478957 w 519"/>
              <a:gd name="T61" fmla="*/ 45681 h 637"/>
              <a:gd name="T62" fmla="*/ 448813 w 519"/>
              <a:gd name="T63" fmla="*/ 60260 h 637"/>
              <a:gd name="T64" fmla="*/ 478957 w 519"/>
              <a:gd name="T65" fmla="*/ 44223 h 637"/>
              <a:gd name="T66" fmla="*/ 375127 w 519"/>
              <a:gd name="T67" fmla="*/ 95250 h 637"/>
              <a:gd name="T68" fmla="*/ 338285 w 519"/>
              <a:gd name="T69" fmla="*/ 118577 h 637"/>
              <a:gd name="T70" fmla="*/ 321538 w 519"/>
              <a:gd name="T71" fmla="*/ 131698 h 637"/>
              <a:gd name="T72" fmla="*/ 314839 w 519"/>
              <a:gd name="T73" fmla="*/ 136072 h 637"/>
              <a:gd name="T74" fmla="*/ 294743 w 519"/>
              <a:gd name="T75" fmla="*/ 153567 h 637"/>
              <a:gd name="T76" fmla="*/ 254551 w 519"/>
              <a:gd name="T77" fmla="*/ 203136 h 637"/>
              <a:gd name="T78" fmla="*/ 234455 w 519"/>
              <a:gd name="T79" fmla="*/ 225004 h 637"/>
              <a:gd name="T80" fmla="*/ 267948 w 519"/>
              <a:gd name="T81" fmla="*/ 182725 h 637"/>
              <a:gd name="T82" fmla="*/ 231105 w 519"/>
              <a:gd name="T83" fmla="*/ 233752 h 637"/>
              <a:gd name="T84" fmla="*/ 221057 w 519"/>
              <a:gd name="T85" fmla="*/ 252704 h 637"/>
              <a:gd name="T86" fmla="*/ 214359 w 519"/>
              <a:gd name="T87" fmla="*/ 276031 h 637"/>
              <a:gd name="T88" fmla="*/ 207660 w 519"/>
              <a:gd name="T89" fmla="*/ 278947 h 637"/>
              <a:gd name="T90" fmla="*/ 60288 w 519"/>
              <a:gd name="T91" fmla="*/ 306647 h 637"/>
              <a:gd name="T92" fmla="*/ 123926 w 519"/>
              <a:gd name="T93" fmla="*/ 297900 h 637"/>
              <a:gd name="T94" fmla="*/ 13397 w 519"/>
              <a:gd name="T95" fmla="*/ 309563 h 6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19" h="637">
                <a:moveTo>
                  <a:pt x="12" y="637"/>
                </a:moveTo>
                <a:cubicBezTo>
                  <a:pt x="0" y="630"/>
                  <a:pt x="17" y="592"/>
                  <a:pt x="24" y="568"/>
                </a:cubicBezTo>
                <a:cubicBezTo>
                  <a:pt x="29" y="547"/>
                  <a:pt x="43" y="514"/>
                  <a:pt x="45" y="508"/>
                </a:cubicBezTo>
                <a:cubicBezTo>
                  <a:pt x="72" y="430"/>
                  <a:pt x="32" y="541"/>
                  <a:pt x="39" y="529"/>
                </a:cubicBezTo>
                <a:cubicBezTo>
                  <a:pt x="43" y="518"/>
                  <a:pt x="67" y="449"/>
                  <a:pt x="66" y="451"/>
                </a:cubicBezTo>
                <a:cubicBezTo>
                  <a:pt x="65" y="453"/>
                  <a:pt x="28" y="545"/>
                  <a:pt x="30" y="541"/>
                </a:cubicBezTo>
                <a:cubicBezTo>
                  <a:pt x="44" y="519"/>
                  <a:pt x="66" y="446"/>
                  <a:pt x="81" y="424"/>
                </a:cubicBezTo>
                <a:cubicBezTo>
                  <a:pt x="97" y="392"/>
                  <a:pt x="108" y="365"/>
                  <a:pt x="132" y="331"/>
                </a:cubicBezTo>
                <a:cubicBezTo>
                  <a:pt x="153" y="297"/>
                  <a:pt x="193" y="242"/>
                  <a:pt x="210" y="220"/>
                </a:cubicBezTo>
                <a:cubicBezTo>
                  <a:pt x="227" y="198"/>
                  <a:pt x="238" y="193"/>
                  <a:pt x="234" y="199"/>
                </a:cubicBezTo>
                <a:cubicBezTo>
                  <a:pt x="262" y="157"/>
                  <a:pt x="159" y="298"/>
                  <a:pt x="183" y="256"/>
                </a:cubicBezTo>
                <a:cubicBezTo>
                  <a:pt x="222" y="214"/>
                  <a:pt x="193" y="248"/>
                  <a:pt x="204" y="241"/>
                </a:cubicBezTo>
                <a:cubicBezTo>
                  <a:pt x="208" y="238"/>
                  <a:pt x="197" y="245"/>
                  <a:pt x="213" y="226"/>
                </a:cubicBezTo>
                <a:cubicBezTo>
                  <a:pt x="220" y="217"/>
                  <a:pt x="230" y="205"/>
                  <a:pt x="246" y="187"/>
                </a:cubicBezTo>
                <a:cubicBezTo>
                  <a:pt x="262" y="169"/>
                  <a:pt x="308" y="120"/>
                  <a:pt x="309" y="118"/>
                </a:cubicBezTo>
                <a:cubicBezTo>
                  <a:pt x="310" y="116"/>
                  <a:pt x="260" y="166"/>
                  <a:pt x="252" y="175"/>
                </a:cubicBezTo>
                <a:cubicBezTo>
                  <a:pt x="254" y="172"/>
                  <a:pt x="258" y="175"/>
                  <a:pt x="261" y="172"/>
                </a:cubicBezTo>
                <a:cubicBezTo>
                  <a:pt x="264" y="169"/>
                  <a:pt x="286" y="139"/>
                  <a:pt x="288" y="136"/>
                </a:cubicBezTo>
                <a:cubicBezTo>
                  <a:pt x="301" y="120"/>
                  <a:pt x="288" y="136"/>
                  <a:pt x="303" y="121"/>
                </a:cubicBezTo>
                <a:cubicBezTo>
                  <a:pt x="311" y="113"/>
                  <a:pt x="322" y="111"/>
                  <a:pt x="330" y="103"/>
                </a:cubicBezTo>
                <a:cubicBezTo>
                  <a:pt x="342" y="91"/>
                  <a:pt x="352" y="79"/>
                  <a:pt x="366" y="70"/>
                </a:cubicBezTo>
                <a:cubicBezTo>
                  <a:pt x="373" y="60"/>
                  <a:pt x="378" y="56"/>
                  <a:pt x="390" y="52"/>
                </a:cubicBezTo>
                <a:cubicBezTo>
                  <a:pt x="391" y="49"/>
                  <a:pt x="384" y="43"/>
                  <a:pt x="384" y="40"/>
                </a:cubicBezTo>
                <a:cubicBezTo>
                  <a:pt x="360" y="13"/>
                  <a:pt x="366" y="28"/>
                  <a:pt x="372" y="22"/>
                </a:cubicBezTo>
                <a:cubicBezTo>
                  <a:pt x="366" y="18"/>
                  <a:pt x="356" y="13"/>
                  <a:pt x="363" y="13"/>
                </a:cubicBezTo>
                <a:cubicBezTo>
                  <a:pt x="413" y="14"/>
                  <a:pt x="469" y="0"/>
                  <a:pt x="519" y="1"/>
                </a:cubicBezTo>
                <a:cubicBezTo>
                  <a:pt x="512" y="12"/>
                  <a:pt x="513" y="16"/>
                  <a:pt x="501" y="28"/>
                </a:cubicBezTo>
                <a:cubicBezTo>
                  <a:pt x="489" y="46"/>
                  <a:pt x="511" y="11"/>
                  <a:pt x="504" y="31"/>
                </a:cubicBezTo>
                <a:cubicBezTo>
                  <a:pt x="499" y="39"/>
                  <a:pt x="491" y="69"/>
                  <a:pt x="483" y="85"/>
                </a:cubicBezTo>
                <a:cubicBezTo>
                  <a:pt x="475" y="102"/>
                  <a:pt x="465" y="132"/>
                  <a:pt x="456" y="133"/>
                </a:cubicBezTo>
                <a:cubicBezTo>
                  <a:pt x="442" y="128"/>
                  <a:pt x="441" y="102"/>
                  <a:pt x="429" y="94"/>
                </a:cubicBezTo>
                <a:cubicBezTo>
                  <a:pt x="422" y="104"/>
                  <a:pt x="412" y="117"/>
                  <a:pt x="402" y="124"/>
                </a:cubicBezTo>
                <a:cubicBezTo>
                  <a:pt x="394" y="133"/>
                  <a:pt x="440" y="79"/>
                  <a:pt x="429" y="91"/>
                </a:cubicBezTo>
                <a:cubicBezTo>
                  <a:pt x="418" y="103"/>
                  <a:pt x="357" y="171"/>
                  <a:pt x="336" y="196"/>
                </a:cubicBezTo>
                <a:cubicBezTo>
                  <a:pt x="326" y="208"/>
                  <a:pt x="314" y="233"/>
                  <a:pt x="303" y="244"/>
                </a:cubicBezTo>
                <a:cubicBezTo>
                  <a:pt x="298" y="260"/>
                  <a:pt x="302" y="250"/>
                  <a:pt x="288" y="271"/>
                </a:cubicBezTo>
                <a:cubicBezTo>
                  <a:pt x="286" y="274"/>
                  <a:pt x="282" y="280"/>
                  <a:pt x="282" y="280"/>
                </a:cubicBezTo>
                <a:cubicBezTo>
                  <a:pt x="278" y="295"/>
                  <a:pt x="269" y="302"/>
                  <a:pt x="264" y="316"/>
                </a:cubicBezTo>
                <a:cubicBezTo>
                  <a:pt x="253" y="349"/>
                  <a:pt x="239" y="385"/>
                  <a:pt x="228" y="418"/>
                </a:cubicBezTo>
                <a:cubicBezTo>
                  <a:pt x="223" y="434"/>
                  <a:pt x="215" y="447"/>
                  <a:pt x="210" y="463"/>
                </a:cubicBezTo>
                <a:cubicBezTo>
                  <a:pt x="212" y="462"/>
                  <a:pt x="239" y="373"/>
                  <a:pt x="240" y="376"/>
                </a:cubicBezTo>
                <a:cubicBezTo>
                  <a:pt x="239" y="379"/>
                  <a:pt x="214" y="457"/>
                  <a:pt x="207" y="481"/>
                </a:cubicBezTo>
                <a:cubicBezTo>
                  <a:pt x="205" y="488"/>
                  <a:pt x="200" y="506"/>
                  <a:pt x="198" y="520"/>
                </a:cubicBezTo>
                <a:cubicBezTo>
                  <a:pt x="196" y="534"/>
                  <a:pt x="194" y="559"/>
                  <a:pt x="192" y="568"/>
                </a:cubicBezTo>
                <a:cubicBezTo>
                  <a:pt x="213" y="442"/>
                  <a:pt x="194" y="572"/>
                  <a:pt x="186" y="574"/>
                </a:cubicBezTo>
                <a:cubicBezTo>
                  <a:pt x="148" y="599"/>
                  <a:pt x="108" y="619"/>
                  <a:pt x="54" y="631"/>
                </a:cubicBezTo>
                <a:cubicBezTo>
                  <a:pt x="39" y="636"/>
                  <a:pt x="118" y="612"/>
                  <a:pt x="111" y="613"/>
                </a:cubicBezTo>
                <a:cubicBezTo>
                  <a:pt x="104" y="614"/>
                  <a:pt x="33" y="632"/>
                  <a:pt x="12" y="637"/>
                </a:cubicBezTo>
                <a:close/>
              </a:path>
            </a:pathLst>
          </a:custGeom>
          <a:solidFill>
            <a:schemeClr val="tx2"/>
          </a:solidFill>
          <a:ln w="9525">
            <a:solidFill>
              <a:schemeClr val="tx1"/>
            </a:solidFill>
            <a:round/>
          </a:ln>
        </p:spPr>
        <p:txBody>
          <a:bodyPr/>
          <a:lstStyle/>
          <a:p>
            <a:endParaRPr lang="en-US" sz="2400"/>
          </a:p>
        </p:txBody>
      </p:sp>
      <p:sp>
        <p:nvSpPr>
          <p:cNvPr id="17428" name="Text Box 20"/>
          <p:cNvSpPr txBox="1">
            <a:spLocks noChangeArrowheads="1"/>
          </p:cNvSpPr>
          <p:nvPr/>
        </p:nvSpPr>
        <p:spPr bwMode="auto">
          <a:xfrm>
            <a:off x="994867" y="3312585"/>
            <a:ext cx="3098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endParaRPr lang="en-US" sz="2400" b="1">
              <a:latin typeface="Times New Roman" panose="02020603050405020304" pitchFamily="18" charset="0"/>
            </a:endParaRPr>
          </a:p>
        </p:txBody>
      </p:sp>
      <p:sp>
        <p:nvSpPr>
          <p:cNvPr id="272405" name="Text Box 21" descr="20%"/>
          <p:cNvSpPr txBox="1">
            <a:spLocks noChangeArrowheads="1"/>
          </p:cNvSpPr>
          <p:nvPr/>
        </p:nvSpPr>
        <p:spPr bwMode="auto">
          <a:xfrm>
            <a:off x="344769" y="1925468"/>
            <a:ext cx="7262136" cy="1241425"/>
          </a:xfrm>
          <a:prstGeom prst="rect">
            <a:avLst/>
          </a:prstGeom>
          <a:pattFill prst="pct20">
            <a:fgClr>
              <a:schemeClr val="accent2"/>
            </a:fgClr>
            <a:bgClr>
              <a:schemeClr val="bg1"/>
            </a:bgClr>
          </a:pattFill>
          <a:ln w="38100" cmpd="dbl">
            <a:noFill/>
            <a:miter lim="800000"/>
          </a:ln>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en-US" sz="3735" b="1" dirty="0" err="1">
                <a:solidFill>
                  <a:srgbClr val="FF0000"/>
                </a:solidFill>
                <a:latin typeface="Times New Roman" panose="02020603050405020304" pitchFamily="18" charset="0"/>
              </a:rPr>
              <a:t>Sáng</a:t>
            </a:r>
            <a:r>
              <a:rPr lang="en-US" sz="3735" b="1" dirty="0">
                <a:solidFill>
                  <a:srgbClr val="FF0000"/>
                </a:solidFill>
                <a:latin typeface="Times New Roman" panose="02020603050405020304" pitchFamily="18" charset="0"/>
              </a:rPr>
              <a:t> 16-9-1950, </a:t>
            </a:r>
            <a:r>
              <a:rPr lang="en-US" sz="3735" b="1" dirty="0" err="1">
                <a:solidFill>
                  <a:srgbClr val="FF0000"/>
                </a:solidFill>
                <a:latin typeface="Times New Roman" panose="02020603050405020304" pitchFamily="18" charset="0"/>
              </a:rPr>
              <a:t>quân</a:t>
            </a:r>
            <a:r>
              <a:rPr lang="en-US" sz="3735" b="1" dirty="0">
                <a:solidFill>
                  <a:srgbClr val="FF0000"/>
                </a:solidFill>
                <a:latin typeface="Times New Roman" panose="02020603050405020304" pitchFamily="18" charset="0"/>
              </a:rPr>
              <a:t> ta </a:t>
            </a:r>
            <a:r>
              <a:rPr lang="en-US" sz="3735" b="1" dirty="0" err="1">
                <a:solidFill>
                  <a:srgbClr val="FF0000"/>
                </a:solidFill>
                <a:latin typeface="Times New Roman" panose="02020603050405020304" pitchFamily="18" charset="0"/>
              </a:rPr>
              <a:t>nổ</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súng</a:t>
            </a:r>
            <a:r>
              <a:rPr lang="en-US" sz="3735" b="1" dirty="0">
                <a:solidFill>
                  <a:srgbClr val="FF0000"/>
                </a:solidFill>
                <a:latin typeface="Times New Roman" panose="02020603050405020304" pitchFamily="18" charset="0"/>
              </a:rPr>
              <a:t> </a:t>
            </a:r>
            <a:r>
              <a:rPr lang="en-US" sz="3735" b="1" dirty="0" err="1" smtClean="0">
                <a:solidFill>
                  <a:srgbClr val="FF0000"/>
                </a:solidFill>
                <a:latin typeface="Times New Roman" panose="02020603050405020304" pitchFamily="18" charset="0"/>
              </a:rPr>
              <a:t>tấn</a:t>
            </a:r>
            <a:r>
              <a:rPr lang="en-US" sz="3735" b="1" dirty="0" smtClean="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công</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cụm</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cứ</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điểm</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Đông</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Khê</a:t>
            </a:r>
            <a:r>
              <a:rPr lang="en-US" sz="3735" b="1" dirty="0">
                <a:solidFill>
                  <a:srgbClr val="FF0000"/>
                </a:solidFill>
                <a:latin typeface="Times New Roman" panose="02020603050405020304" pitchFamily="18" charset="0"/>
              </a:rPr>
              <a:t>.</a:t>
            </a:r>
            <a:endParaRPr lang="en-US" sz="3735" b="1" dirty="0">
              <a:solidFill>
                <a:srgbClr val="FF0000"/>
              </a:solidFill>
              <a:latin typeface="Times New Roman" panose="02020603050405020304" pitchFamily="18" charset="0"/>
            </a:endParaRPr>
          </a:p>
        </p:txBody>
      </p:sp>
      <p:sp>
        <p:nvSpPr>
          <p:cNvPr id="272406" name="Text Box 22" descr="10%"/>
          <p:cNvSpPr txBox="1">
            <a:spLocks noChangeArrowheads="1"/>
          </p:cNvSpPr>
          <p:nvPr/>
        </p:nvSpPr>
        <p:spPr bwMode="auto">
          <a:xfrm>
            <a:off x="5933017" y="-16933"/>
            <a:ext cx="2378075" cy="2392045"/>
          </a:xfrm>
          <a:prstGeom prst="rect">
            <a:avLst/>
          </a:prstGeom>
          <a:pattFill prst="pct10">
            <a:fgClr>
              <a:schemeClr val="accent2"/>
            </a:fgClr>
            <a:bgClr>
              <a:schemeClr val="bg1"/>
            </a:bgClr>
          </a:pattFill>
          <a:ln w="38100" cmpd="dbl">
            <a:noFill/>
            <a:miter lim="800000"/>
          </a:ln>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en-US" sz="3735" b="1" dirty="0" err="1">
                <a:solidFill>
                  <a:srgbClr val="0000FF"/>
                </a:solidFill>
                <a:latin typeface="Times New Roman" panose="02020603050405020304" pitchFamily="18" charset="0"/>
              </a:rPr>
              <a:t>Địch</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ra</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sức</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cố</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thủ</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trong</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các</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lô</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cốt</a:t>
            </a:r>
            <a:r>
              <a:rPr lang="en-US" sz="3735" b="1" dirty="0">
                <a:solidFill>
                  <a:srgbClr val="0000FF"/>
                </a:solidFill>
                <a:latin typeface="Times New Roman" panose="02020603050405020304" pitchFamily="18" charset="0"/>
              </a:rPr>
              <a:t>.</a:t>
            </a:r>
            <a:endParaRPr lang="en-US" sz="3735" b="1" dirty="0">
              <a:solidFill>
                <a:srgbClr val="0000FF"/>
              </a:solidFill>
              <a:latin typeface="Times New Roman" panose="02020603050405020304" pitchFamily="18" charset="0"/>
            </a:endParaRPr>
          </a:p>
        </p:txBody>
      </p:sp>
      <p:sp>
        <p:nvSpPr>
          <p:cNvPr id="272407" name="Text Box 23" descr="10%"/>
          <p:cNvSpPr txBox="1">
            <a:spLocks noChangeArrowheads="1"/>
          </p:cNvSpPr>
          <p:nvPr/>
        </p:nvSpPr>
        <p:spPr bwMode="auto">
          <a:xfrm>
            <a:off x="378832" y="1861503"/>
            <a:ext cx="6705600" cy="1241425"/>
          </a:xfrm>
          <a:prstGeom prst="rect">
            <a:avLst/>
          </a:prstGeom>
          <a:pattFill prst="pct10">
            <a:fgClr>
              <a:schemeClr val="accent2"/>
            </a:fgClr>
            <a:bgClr>
              <a:schemeClr val="bg1"/>
            </a:bgClr>
          </a:pattFill>
          <a:ln w="38100" cmpd="dbl">
            <a:noFill/>
            <a:miter lim="800000"/>
          </a:ln>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en-US" sz="3735" b="1" dirty="0" err="1">
                <a:solidFill>
                  <a:srgbClr val="FF0000"/>
                </a:solidFill>
                <a:latin typeface="Times New Roman" panose="02020603050405020304" pitchFamily="18" charset="0"/>
              </a:rPr>
              <a:t>Sáng</a:t>
            </a:r>
            <a:r>
              <a:rPr lang="en-US" sz="3735" b="1" dirty="0">
                <a:solidFill>
                  <a:srgbClr val="FF0000"/>
                </a:solidFill>
                <a:latin typeface="Times New Roman" panose="02020603050405020304" pitchFamily="18" charset="0"/>
              </a:rPr>
              <a:t> 18-9-1950, </a:t>
            </a:r>
            <a:r>
              <a:rPr lang="en-US" sz="3735" b="1" dirty="0" err="1">
                <a:solidFill>
                  <a:srgbClr val="FF0000"/>
                </a:solidFill>
                <a:latin typeface="Times New Roman" panose="02020603050405020304" pitchFamily="18" charset="0"/>
              </a:rPr>
              <a:t>quân</a:t>
            </a:r>
            <a:r>
              <a:rPr lang="en-US" sz="3735" b="1" dirty="0">
                <a:solidFill>
                  <a:srgbClr val="FF0000"/>
                </a:solidFill>
                <a:latin typeface="Times New Roman" panose="02020603050405020304" pitchFamily="18" charset="0"/>
              </a:rPr>
              <a:t> ta </a:t>
            </a:r>
            <a:r>
              <a:rPr lang="en-US" sz="3735" b="1" dirty="0" err="1">
                <a:solidFill>
                  <a:srgbClr val="FF0000"/>
                </a:solidFill>
                <a:latin typeface="Times New Roman" panose="02020603050405020304" pitchFamily="18" charset="0"/>
              </a:rPr>
              <a:t>chiếm</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cụm</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cứ</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điểm</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Đông</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Khê</a:t>
            </a:r>
            <a:r>
              <a:rPr lang="en-US" sz="3735" b="1" dirty="0">
                <a:solidFill>
                  <a:srgbClr val="FF0000"/>
                </a:solidFill>
                <a:latin typeface="Times New Roman" panose="02020603050405020304" pitchFamily="18" charset="0"/>
              </a:rPr>
              <a:t>.</a:t>
            </a:r>
            <a:endParaRPr lang="en-US" sz="3735" b="1" dirty="0">
              <a:solidFill>
                <a:srgbClr val="FF0000"/>
              </a:solidFill>
              <a:latin typeface="Times New Roman" panose="02020603050405020304" pitchFamily="18" charset="0"/>
            </a:endParaRPr>
          </a:p>
        </p:txBody>
      </p:sp>
      <p:sp>
        <p:nvSpPr>
          <p:cNvPr id="272408" name="Text Box 24" descr="20%"/>
          <p:cNvSpPr txBox="1">
            <a:spLocks noChangeArrowheads="1"/>
          </p:cNvSpPr>
          <p:nvPr/>
        </p:nvSpPr>
        <p:spPr bwMode="auto">
          <a:xfrm>
            <a:off x="6286513" y="4425931"/>
            <a:ext cx="4645247" cy="1816735"/>
          </a:xfrm>
          <a:prstGeom prst="rect">
            <a:avLst/>
          </a:prstGeom>
          <a:pattFill prst="pct20">
            <a:fgClr>
              <a:schemeClr val="accent2"/>
            </a:fgClr>
            <a:bgClr>
              <a:schemeClr val="bg1"/>
            </a:bgClr>
          </a:pattFill>
          <a:ln w="38100" cmpd="dbl">
            <a:noFill/>
            <a:miter lim="800000"/>
          </a:ln>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en-US" sz="3735" b="1">
                <a:solidFill>
                  <a:srgbClr val="0000FF"/>
                </a:solidFill>
                <a:latin typeface="Times New Roman" panose="02020603050405020304" pitchFamily="18" charset="0"/>
              </a:rPr>
              <a:t>Pháp quyết định rút quân khỏi Cao Bằng theo đường số 4. </a:t>
            </a:r>
            <a:endParaRPr lang="en-US" sz="3735" b="1">
              <a:solidFill>
                <a:srgbClr val="0000FF"/>
              </a:solidFill>
              <a:latin typeface="Times New Roman" panose="02020603050405020304" pitchFamily="18" charset="0"/>
            </a:endParaRPr>
          </a:p>
        </p:txBody>
      </p:sp>
      <p:sp>
        <p:nvSpPr>
          <p:cNvPr id="272409" name="Text Box 25" descr="10%"/>
          <p:cNvSpPr txBox="1">
            <a:spLocks noChangeArrowheads="1"/>
          </p:cNvSpPr>
          <p:nvPr/>
        </p:nvSpPr>
        <p:spPr bwMode="auto">
          <a:xfrm>
            <a:off x="7448605" y="1667384"/>
            <a:ext cx="4368691" cy="1241425"/>
          </a:xfrm>
          <a:prstGeom prst="rect">
            <a:avLst/>
          </a:prstGeom>
          <a:pattFill prst="pct10">
            <a:fgClr>
              <a:schemeClr val="accent2"/>
            </a:fgClr>
            <a:bgClr>
              <a:schemeClr val="bg1"/>
            </a:bgClr>
          </a:pattFill>
          <a:ln w="38100" cmpd="dbl">
            <a:noFill/>
            <a:miter lim="800000"/>
          </a:ln>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en-US" sz="3735" b="1" dirty="0" err="1">
                <a:solidFill>
                  <a:srgbClr val="0000FF"/>
                </a:solidFill>
                <a:latin typeface="Times New Roman" panose="02020603050405020304" pitchFamily="18" charset="0"/>
              </a:rPr>
              <a:t>Pháp</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đưa</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quân</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chiếm</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lại</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Đông</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Khê</a:t>
            </a:r>
            <a:r>
              <a:rPr lang="en-US" sz="3735" b="1" dirty="0">
                <a:solidFill>
                  <a:srgbClr val="0000FF"/>
                </a:solidFill>
                <a:latin typeface="Times New Roman" panose="02020603050405020304" pitchFamily="18" charset="0"/>
              </a:rPr>
              <a:t>.</a:t>
            </a:r>
            <a:endParaRPr lang="en-US" sz="3735" b="1" dirty="0">
              <a:solidFill>
                <a:srgbClr val="0000FF"/>
              </a:solidFill>
              <a:latin typeface="Times New Roman" panose="02020603050405020304" pitchFamily="18" charset="0"/>
            </a:endParaRPr>
          </a:p>
        </p:txBody>
      </p:sp>
      <p:pic>
        <p:nvPicPr>
          <p:cNvPr id="272410" name="Picture 26" descr="explode"/>
          <p:cNvPicPr>
            <a:picLocks noChangeAspect="1" noChangeArrowheads="1"/>
          </p:cNvPicPr>
          <p:nvPr/>
        </p:nvPicPr>
        <p:blipFill>
          <a:blip r:embed="rId2"/>
          <a:srcRect/>
          <a:stretch>
            <a:fillRect/>
          </a:stretch>
        </p:blipFill>
        <p:spPr bwMode="auto">
          <a:xfrm>
            <a:off x="5080000" y="228600"/>
            <a:ext cx="1625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411" name="Text Box 27" descr="20%"/>
          <p:cNvSpPr txBox="1">
            <a:spLocks noChangeArrowheads="1"/>
          </p:cNvSpPr>
          <p:nvPr/>
        </p:nvSpPr>
        <p:spPr bwMode="auto">
          <a:xfrm>
            <a:off x="6956427" y="3559192"/>
            <a:ext cx="4829175" cy="1816735"/>
          </a:xfrm>
          <a:prstGeom prst="rect">
            <a:avLst/>
          </a:prstGeom>
          <a:pattFill prst="pct20">
            <a:fgClr>
              <a:schemeClr val="accent2"/>
            </a:fgClr>
            <a:bgClr>
              <a:schemeClr val="bg1"/>
            </a:bgClr>
          </a:pattFill>
          <a:ln w="38100" cmpd="dbl">
            <a:noFill/>
            <a:miter lim="800000"/>
          </a:ln>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en-US" sz="3735" b="1" dirty="0">
                <a:solidFill>
                  <a:srgbClr val="0000FF"/>
                </a:solidFill>
                <a:latin typeface="Times New Roman" panose="02020603050405020304" pitchFamily="18" charset="0"/>
              </a:rPr>
              <a:t> </a:t>
            </a:r>
            <a:r>
              <a:rPr lang="en-US" sz="3735" b="1" dirty="0" err="1" smtClean="0">
                <a:solidFill>
                  <a:srgbClr val="0000FF"/>
                </a:solidFill>
                <a:latin typeface="Times New Roman" panose="02020603050405020304" pitchFamily="18" charset="0"/>
              </a:rPr>
              <a:t>Cuối</a:t>
            </a:r>
            <a:r>
              <a:rPr lang="en-US" sz="3735" b="1" dirty="0" smtClean="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cùng</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quân</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Pháp</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trên</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đường</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số</a:t>
            </a:r>
            <a:r>
              <a:rPr lang="en-US" sz="3735" b="1" dirty="0">
                <a:solidFill>
                  <a:srgbClr val="0000FF"/>
                </a:solidFill>
                <a:latin typeface="Times New Roman" panose="02020603050405020304" pitchFamily="18" charset="0"/>
              </a:rPr>
              <a:t> 4 </a:t>
            </a:r>
            <a:r>
              <a:rPr lang="en-US" sz="3735" b="1" dirty="0" err="1">
                <a:solidFill>
                  <a:srgbClr val="0000FF"/>
                </a:solidFill>
                <a:latin typeface="Times New Roman" panose="02020603050405020304" pitchFamily="18" charset="0"/>
              </a:rPr>
              <a:t>phải</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rút</a:t>
            </a:r>
            <a:r>
              <a:rPr lang="en-US" sz="3735" b="1" dirty="0">
                <a:solidFill>
                  <a:srgbClr val="0000FF"/>
                </a:solidFill>
                <a:latin typeface="Times New Roman" panose="02020603050405020304" pitchFamily="18" charset="0"/>
              </a:rPr>
              <a:t> </a:t>
            </a:r>
            <a:r>
              <a:rPr lang="en-US" sz="3735" b="1" dirty="0" err="1">
                <a:solidFill>
                  <a:srgbClr val="0000FF"/>
                </a:solidFill>
                <a:latin typeface="Times New Roman" panose="02020603050405020304" pitchFamily="18" charset="0"/>
              </a:rPr>
              <a:t>chạy</a:t>
            </a:r>
            <a:r>
              <a:rPr lang="en-US" sz="3735" b="1" dirty="0">
                <a:solidFill>
                  <a:srgbClr val="0000FF"/>
                </a:solidFill>
                <a:latin typeface="Times New Roman" panose="02020603050405020304" pitchFamily="18" charset="0"/>
              </a:rPr>
              <a:t>.</a:t>
            </a:r>
            <a:endParaRPr lang="en-US" sz="3735" b="1" dirty="0">
              <a:solidFill>
                <a:srgbClr val="0000FF"/>
              </a:solidFill>
              <a:latin typeface="Times New Roman" panose="02020603050405020304" pitchFamily="18" charset="0"/>
            </a:endParaRPr>
          </a:p>
        </p:txBody>
      </p:sp>
      <p:sp>
        <p:nvSpPr>
          <p:cNvPr id="17436" name="Freeform 28"/>
          <p:cNvSpPr>
            <a:spLocks noChangeArrowheads="1"/>
          </p:cNvSpPr>
          <p:nvPr/>
        </p:nvSpPr>
        <p:spPr bwMode="auto">
          <a:xfrm>
            <a:off x="5075767" y="1195917"/>
            <a:ext cx="118533" cy="59267"/>
          </a:xfrm>
          <a:custGeom>
            <a:avLst/>
            <a:gdLst>
              <a:gd name="T0" fmla="*/ 0 w 56"/>
              <a:gd name="T1" fmla="*/ 7144 h 36"/>
              <a:gd name="T2" fmla="*/ 6350 w 56"/>
              <a:gd name="T3" fmla="*/ 28575 h 36"/>
              <a:gd name="T4" fmla="*/ 25400 w 56"/>
              <a:gd name="T5" fmla="*/ 38100 h 36"/>
              <a:gd name="T6" fmla="*/ 63500 w 56"/>
              <a:gd name="T7" fmla="*/ 35719 h 36"/>
              <a:gd name="T8" fmla="*/ 25400 w 56"/>
              <a:gd name="T9" fmla="*/ 0 h 36"/>
              <a:gd name="T10" fmla="*/ 0 w 56"/>
              <a:gd name="T11" fmla="*/ 7144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36">
                <a:moveTo>
                  <a:pt x="0" y="6"/>
                </a:moveTo>
                <a:cubicBezTo>
                  <a:pt x="1" y="12"/>
                  <a:pt x="0" y="20"/>
                  <a:pt x="4" y="24"/>
                </a:cubicBezTo>
                <a:cubicBezTo>
                  <a:pt x="7" y="27"/>
                  <a:pt x="16" y="32"/>
                  <a:pt x="16" y="32"/>
                </a:cubicBezTo>
                <a:cubicBezTo>
                  <a:pt x="24" y="31"/>
                  <a:pt x="34" y="36"/>
                  <a:pt x="40" y="30"/>
                </a:cubicBezTo>
                <a:cubicBezTo>
                  <a:pt x="56" y="14"/>
                  <a:pt x="20" y="1"/>
                  <a:pt x="16" y="0"/>
                </a:cubicBezTo>
                <a:cubicBezTo>
                  <a:pt x="4" y="2"/>
                  <a:pt x="9" y="0"/>
                  <a:pt x="0" y="6"/>
                </a:cubicBezTo>
                <a:close/>
              </a:path>
            </a:pathLst>
          </a:custGeom>
          <a:solidFill>
            <a:srgbClr val="FBFBC5"/>
          </a:solidFill>
          <a:ln w="9525">
            <a:solidFill>
              <a:srgbClr val="FBFBC5"/>
            </a:solidFill>
            <a:round/>
          </a:ln>
        </p:spPr>
        <p:txBody>
          <a:bodyPr/>
          <a:lstStyle/>
          <a:p>
            <a:endParaRPr lang="en-US" sz="2400"/>
          </a:p>
        </p:txBody>
      </p:sp>
      <p:sp>
        <p:nvSpPr>
          <p:cNvPr id="272413" name="Text Box 29" descr="5%"/>
          <p:cNvSpPr txBox="1">
            <a:spLocks noChangeArrowheads="1"/>
          </p:cNvSpPr>
          <p:nvPr/>
        </p:nvSpPr>
        <p:spPr bwMode="auto">
          <a:xfrm>
            <a:off x="1280683" y="75159"/>
            <a:ext cx="3860800" cy="1241425"/>
          </a:xfrm>
          <a:prstGeom prst="rect">
            <a:avLst/>
          </a:prstGeom>
          <a:pattFill prst="pct10">
            <a:fgClr>
              <a:schemeClr val="accent2"/>
            </a:fgClr>
            <a:bgClr>
              <a:schemeClr val="bg1"/>
            </a:bgClr>
          </a:pattFill>
          <a:ln w="38100" cmpd="dbl">
            <a:noFill/>
            <a:miter lim="800000"/>
          </a:ln>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spcBef>
                <a:spcPct val="50000"/>
              </a:spcBef>
            </a:pPr>
            <a:r>
              <a:rPr lang="en-US" sz="3735" b="1" dirty="0">
                <a:solidFill>
                  <a:srgbClr val="FF0000"/>
                </a:solidFill>
                <a:latin typeface="Times New Roman" panose="02020603050405020304" pitchFamily="18" charset="0"/>
              </a:rPr>
              <a:t>Ta </a:t>
            </a:r>
            <a:r>
              <a:rPr lang="en-US" sz="3735" b="1" dirty="0" err="1">
                <a:solidFill>
                  <a:srgbClr val="FF0000"/>
                </a:solidFill>
                <a:latin typeface="Times New Roman" panose="02020603050405020304" pitchFamily="18" charset="0"/>
              </a:rPr>
              <a:t>hoàn</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toàn</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chiếm</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Đông</a:t>
            </a:r>
            <a:r>
              <a:rPr lang="en-US" sz="3735" b="1" dirty="0">
                <a:solidFill>
                  <a:srgbClr val="FF0000"/>
                </a:solidFill>
                <a:latin typeface="Times New Roman" panose="02020603050405020304" pitchFamily="18" charset="0"/>
              </a:rPr>
              <a:t> </a:t>
            </a:r>
            <a:r>
              <a:rPr lang="en-US" sz="3735" b="1" dirty="0" err="1">
                <a:solidFill>
                  <a:srgbClr val="FF0000"/>
                </a:solidFill>
                <a:latin typeface="Times New Roman" panose="02020603050405020304" pitchFamily="18" charset="0"/>
              </a:rPr>
              <a:t>Khê</a:t>
            </a:r>
            <a:r>
              <a:rPr lang="en-US" sz="3735" b="1" dirty="0">
                <a:solidFill>
                  <a:srgbClr val="FF0000"/>
                </a:solidFill>
                <a:latin typeface="Times New Roman" panose="02020603050405020304" pitchFamily="18" charset="0"/>
              </a:rPr>
              <a:t>.</a:t>
            </a:r>
            <a:endParaRPr lang="en-US" sz="3735" b="1" dirty="0">
              <a:solidFill>
                <a:srgbClr val="FF0000"/>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2398"/>
                                        </p:tgtEl>
                                        <p:attrNameLst>
                                          <p:attrName>style.visibility</p:attrName>
                                        </p:attrNameLst>
                                      </p:cBhvr>
                                      <p:to>
                                        <p:strVal val="visible"/>
                                      </p:to>
                                    </p:set>
                                    <p:animEffect transition="in" filter="circle(in)">
                                      <p:cBhvr>
                                        <p:cTn id="7" dur="500"/>
                                        <p:tgtEl>
                                          <p:spTgt spid="2723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repeatCount="5000" fill="hold" grpId="0" nodeType="clickEffect">
                                  <p:stCondLst>
                                    <p:cond delay="0"/>
                                  </p:stCondLst>
                                  <p:childTnLst>
                                    <p:set>
                                      <p:cBhvr>
                                        <p:cTn id="11" dur="1" fill="hold">
                                          <p:stCondLst>
                                            <p:cond delay="0"/>
                                          </p:stCondLst>
                                        </p:cTn>
                                        <p:tgtEl>
                                          <p:spTgt spid="272397"/>
                                        </p:tgtEl>
                                        <p:attrNameLst>
                                          <p:attrName>style.visibility</p:attrName>
                                        </p:attrNameLst>
                                      </p:cBhvr>
                                      <p:to>
                                        <p:strVal val="visible"/>
                                      </p:to>
                                    </p:set>
                                    <p:animEffect transition="in" filter="wipe(down)">
                                      <p:cBhvr>
                                        <p:cTn id="12" dur="1000"/>
                                        <p:tgtEl>
                                          <p:spTgt spid="2723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72405"/>
                                        </p:tgtEl>
                                        <p:attrNameLst>
                                          <p:attrName>style.visibility</p:attrName>
                                        </p:attrNameLst>
                                      </p:cBhvr>
                                      <p:to>
                                        <p:strVal val="visible"/>
                                      </p:to>
                                    </p:set>
                                    <p:animEffect transition="in" filter="box(out)">
                                      <p:cBhvr>
                                        <p:cTn id="17" dur="500"/>
                                        <p:tgtEl>
                                          <p:spTgt spid="27240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72410"/>
                                        </p:tgtEl>
                                        <p:attrNameLst>
                                          <p:attrName>style.visibility</p:attrName>
                                        </p:attrNameLst>
                                      </p:cBhvr>
                                      <p:to>
                                        <p:strVal val="visible"/>
                                      </p:to>
                                    </p:set>
                                    <p:animEffect transition="in" filter="box(in)">
                                      <p:cBhvr>
                                        <p:cTn id="22" dur="500"/>
                                        <p:tgtEl>
                                          <p:spTgt spid="272410"/>
                                        </p:tgtEl>
                                      </p:cBhvr>
                                    </p:animEffect>
                                  </p:childTnLst>
                                  <p:subTnLst>
                                    <p:set>
                                      <p:cBhvr override="childStyle">
                                        <p:cTn dur="1" fill="hold" display="0" masterRel="nextClick" afterEffect="1"/>
                                        <p:tgtEl>
                                          <p:spTgt spid="27241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xit" presetSubtype="1" fill="hold" nodeType="clickEffect">
                                  <p:stCondLst>
                                    <p:cond delay="0"/>
                                  </p:stCondLst>
                                  <p:childTnLst>
                                    <p:anim calcmode="lin" valueType="num">
                                      <p:cBhvr additive="base">
                                        <p:cTn id="26" dur="500"/>
                                        <p:tgtEl>
                                          <p:spTgt spid="272405"/>
                                        </p:tgtEl>
                                        <p:attrNameLst>
                                          <p:attrName>ppt_x</p:attrName>
                                        </p:attrNameLst>
                                      </p:cBhvr>
                                      <p:tavLst>
                                        <p:tav tm="0">
                                          <p:val>
                                            <p:strVal val="ppt_x"/>
                                          </p:val>
                                        </p:tav>
                                        <p:tav tm="100000">
                                          <p:val>
                                            <p:strVal val="ppt_x"/>
                                          </p:val>
                                        </p:tav>
                                      </p:tavLst>
                                    </p:anim>
                                    <p:anim calcmode="lin" valueType="num">
                                      <p:cBhvr additive="base">
                                        <p:cTn id="27" dur="500"/>
                                        <p:tgtEl>
                                          <p:spTgt spid="272405"/>
                                        </p:tgtEl>
                                        <p:attrNameLst>
                                          <p:attrName>ppt_y</p:attrName>
                                        </p:attrNameLst>
                                      </p:cBhvr>
                                      <p:tavLst>
                                        <p:tav tm="0">
                                          <p:val>
                                            <p:strVal val="ppt_y"/>
                                          </p:val>
                                        </p:tav>
                                        <p:tav tm="100000">
                                          <p:val>
                                            <p:strVal val="0-ppt_h/2"/>
                                          </p:val>
                                        </p:tav>
                                      </p:tavLst>
                                    </p:anim>
                                    <p:set>
                                      <p:cBhvr>
                                        <p:cTn id="28" dur="1" fill="hold">
                                          <p:stCondLst>
                                            <p:cond delay="499"/>
                                          </p:stCondLst>
                                        </p:cTn>
                                        <p:tgtEl>
                                          <p:spTgt spid="27240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0" nodeType="clickEffect">
                                  <p:stCondLst>
                                    <p:cond delay="0"/>
                                  </p:stCondLst>
                                  <p:childTnLst>
                                    <p:set>
                                      <p:cBhvr>
                                        <p:cTn id="32" dur="1" fill="hold">
                                          <p:stCondLst>
                                            <p:cond delay="0"/>
                                          </p:stCondLst>
                                        </p:cTn>
                                        <p:tgtEl>
                                          <p:spTgt spid="272406"/>
                                        </p:tgtEl>
                                        <p:attrNameLst>
                                          <p:attrName>style.visibility</p:attrName>
                                        </p:attrNameLst>
                                      </p:cBhvr>
                                      <p:to>
                                        <p:strVal val="visible"/>
                                      </p:to>
                                    </p:set>
                                    <p:animEffect transition="in" filter="strips(downLeft)">
                                      <p:cBhvr>
                                        <p:cTn id="33" dur="500"/>
                                        <p:tgtEl>
                                          <p:spTgt spid="27240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1" fill="hold" grpId="1" nodeType="clickEffect">
                                  <p:stCondLst>
                                    <p:cond delay="0"/>
                                  </p:stCondLst>
                                  <p:childTnLst>
                                    <p:anim calcmode="lin" valueType="num">
                                      <p:cBhvr additive="base">
                                        <p:cTn id="37" dur="500"/>
                                        <p:tgtEl>
                                          <p:spTgt spid="272406"/>
                                        </p:tgtEl>
                                        <p:attrNameLst>
                                          <p:attrName>ppt_x</p:attrName>
                                        </p:attrNameLst>
                                      </p:cBhvr>
                                      <p:tavLst>
                                        <p:tav tm="0">
                                          <p:val>
                                            <p:strVal val="ppt_x"/>
                                          </p:val>
                                        </p:tav>
                                        <p:tav tm="100000">
                                          <p:val>
                                            <p:strVal val="ppt_x"/>
                                          </p:val>
                                        </p:tav>
                                      </p:tavLst>
                                    </p:anim>
                                    <p:anim calcmode="lin" valueType="num">
                                      <p:cBhvr additive="base">
                                        <p:cTn id="38" dur="500"/>
                                        <p:tgtEl>
                                          <p:spTgt spid="272406"/>
                                        </p:tgtEl>
                                        <p:attrNameLst>
                                          <p:attrName>ppt_y</p:attrName>
                                        </p:attrNameLst>
                                      </p:cBhvr>
                                      <p:tavLst>
                                        <p:tav tm="0">
                                          <p:val>
                                            <p:strVal val="ppt_y"/>
                                          </p:val>
                                        </p:tav>
                                        <p:tav tm="100000">
                                          <p:val>
                                            <p:strVal val="0-ppt_h/2"/>
                                          </p:val>
                                        </p:tav>
                                      </p:tavLst>
                                    </p:anim>
                                    <p:set>
                                      <p:cBhvr>
                                        <p:cTn id="39" dur="1" fill="hold">
                                          <p:stCondLst>
                                            <p:cond delay="499"/>
                                          </p:stCondLst>
                                        </p:cTn>
                                        <p:tgtEl>
                                          <p:spTgt spid="27240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6" presetClass="path" presetSubtype="0" accel="50000" decel="50000" fill="hold" grpId="1" nodeType="clickEffect">
                                  <p:stCondLst>
                                    <p:cond delay="0"/>
                                  </p:stCondLst>
                                  <p:childTnLst>
                                    <p:animMotion origin="layout" path="M -3.05556E-6 7.40741E-7 L 0.03768 -0.03009 " pathEditMode="relative" rAng="0" ptsTypes="AA">
                                      <p:cBhvr>
                                        <p:cTn id="43" dur="1000" fill="hold"/>
                                        <p:tgtEl>
                                          <p:spTgt spid="272397"/>
                                        </p:tgtEl>
                                        <p:attrNameLst>
                                          <p:attrName>ppt_x</p:attrName>
                                          <p:attrName>ppt_y</p:attrName>
                                        </p:attrNameLst>
                                      </p:cBhvr>
                                      <p:rCtr x="1900" y="-1500"/>
                                    </p:animMotion>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272407"/>
                                        </p:tgtEl>
                                        <p:attrNameLst>
                                          <p:attrName>style.visibility</p:attrName>
                                        </p:attrNameLst>
                                      </p:cBhvr>
                                      <p:to>
                                        <p:strVal val="visible"/>
                                      </p:to>
                                    </p:set>
                                    <p:animEffect transition="in" filter="box(in)">
                                      <p:cBhvr>
                                        <p:cTn id="48" dur="500"/>
                                        <p:tgtEl>
                                          <p:spTgt spid="27240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xit" presetSubtype="1" fill="hold" grpId="1" nodeType="clickEffect">
                                  <p:stCondLst>
                                    <p:cond delay="0"/>
                                  </p:stCondLst>
                                  <p:childTnLst>
                                    <p:anim calcmode="lin" valueType="num">
                                      <p:cBhvr additive="base">
                                        <p:cTn id="52" dur="500"/>
                                        <p:tgtEl>
                                          <p:spTgt spid="272407"/>
                                        </p:tgtEl>
                                        <p:attrNameLst>
                                          <p:attrName>ppt_x</p:attrName>
                                        </p:attrNameLst>
                                      </p:cBhvr>
                                      <p:tavLst>
                                        <p:tav tm="0">
                                          <p:val>
                                            <p:strVal val="ppt_x"/>
                                          </p:val>
                                        </p:tav>
                                        <p:tav tm="100000">
                                          <p:val>
                                            <p:strVal val="ppt_x"/>
                                          </p:val>
                                        </p:tav>
                                      </p:tavLst>
                                    </p:anim>
                                    <p:anim calcmode="lin" valueType="num">
                                      <p:cBhvr additive="base">
                                        <p:cTn id="53" dur="500"/>
                                        <p:tgtEl>
                                          <p:spTgt spid="272407"/>
                                        </p:tgtEl>
                                        <p:attrNameLst>
                                          <p:attrName>ppt_y</p:attrName>
                                        </p:attrNameLst>
                                      </p:cBhvr>
                                      <p:tavLst>
                                        <p:tav tm="0">
                                          <p:val>
                                            <p:strVal val="ppt_y"/>
                                          </p:val>
                                        </p:tav>
                                        <p:tav tm="100000">
                                          <p:val>
                                            <p:strVal val="0-ppt_h/2"/>
                                          </p:val>
                                        </p:tav>
                                      </p:tavLst>
                                    </p:anim>
                                    <p:set>
                                      <p:cBhvr>
                                        <p:cTn id="54" dur="1" fill="hold">
                                          <p:stCondLst>
                                            <p:cond delay="499"/>
                                          </p:stCondLst>
                                        </p:cTn>
                                        <p:tgtEl>
                                          <p:spTgt spid="27240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72402"/>
                                        </p:tgtEl>
                                        <p:attrNameLst>
                                          <p:attrName>style.visibility</p:attrName>
                                        </p:attrNameLst>
                                      </p:cBhvr>
                                      <p:to>
                                        <p:strVal val="visible"/>
                                      </p:to>
                                    </p:set>
                                    <p:animEffect transition="in" filter="box(in)">
                                      <p:cBhvr>
                                        <p:cTn id="59" dur="500"/>
                                        <p:tgtEl>
                                          <p:spTgt spid="272402"/>
                                        </p:tgtEl>
                                      </p:cBhvr>
                                    </p:animEffect>
                                  </p:childTnLst>
                                </p:cTn>
                              </p:par>
                            </p:childTnLst>
                          </p:cTn>
                        </p:par>
                      </p:childTnLst>
                    </p:cTn>
                  </p:par>
                  <p:par>
                    <p:cTn id="60" fill="hold">
                      <p:stCondLst>
                        <p:cond delay="indefinite"/>
                      </p:stCondLst>
                      <p:childTnLst>
                        <p:par>
                          <p:cTn id="61" fill="hold">
                            <p:stCondLst>
                              <p:cond delay="0"/>
                            </p:stCondLst>
                            <p:childTnLst>
                              <p:par>
                                <p:cTn id="62" presetID="49" presetClass="path" presetSubtype="0" accel="50000" decel="50000" fill="hold" grpId="1" nodeType="clickEffect">
                                  <p:stCondLst>
                                    <p:cond delay="0"/>
                                  </p:stCondLst>
                                  <p:childTnLst>
                                    <p:animMotion origin="layout" path="M -3.33333E-6 -2.65896E-6 L 0.275 0.38844 " pathEditMode="relative" rAng="0" ptsTypes="AA">
                                      <p:cBhvr>
                                        <p:cTn id="63" dur="5000" fill="hold"/>
                                        <p:tgtEl>
                                          <p:spTgt spid="272402"/>
                                        </p:tgtEl>
                                        <p:attrNameLst>
                                          <p:attrName>ppt_x</p:attrName>
                                          <p:attrName>ppt_y</p:attrName>
                                        </p:attrNameLst>
                                      </p:cBhvr>
                                      <p:rCtr x="13800" y="19400"/>
                                    </p:animMotion>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72408"/>
                                        </p:tgtEl>
                                        <p:attrNameLst>
                                          <p:attrName>style.visibility</p:attrName>
                                        </p:attrNameLst>
                                      </p:cBhvr>
                                      <p:to>
                                        <p:strVal val="visible"/>
                                      </p:to>
                                    </p:set>
                                    <p:animEffect transition="in" filter="box(in)">
                                      <p:cBhvr>
                                        <p:cTn id="68" dur="500"/>
                                        <p:tgtEl>
                                          <p:spTgt spid="272408"/>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xit" presetSubtype="1" fill="hold" grpId="1" nodeType="clickEffect">
                                  <p:stCondLst>
                                    <p:cond delay="0"/>
                                  </p:stCondLst>
                                  <p:childTnLst>
                                    <p:anim calcmode="lin" valueType="num">
                                      <p:cBhvr additive="base">
                                        <p:cTn id="72" dur="500"/>
                                        <p:tgtEl>
                                          <p:spTgt spid="272408"/>
                                        </p:tgtEl>
                                        <p:attrNameLst>
                                          <p:attrName>ppt_x</p:attrName>
                                        </p:attrNameLst>
                                      </p:cBhvr>
                                      <p:tavLst>
                                        <p:tav tm="0">
                                          <p:val>
                                            <p:strVal val="ppt_x"/>
                                          </p:val>
                                        </p:tav>
                                        <p:tav tm="100000">
                                          <p:val>
                                            <p:strVal val="ppt_x"/>
                                          </p:val>
                                        </p:tav>
                                      </p:tavLst>
                                    </p:anim>
                                    <p:anim calcmode="lin" valueType="num">
                                      <p:cBhvr additive="base">
                                        <p:cTn id="73" dur="500"/>
                                        <p:tgtEl>
                                          <p:spTgt spid="272408"/>
                                        </p:tgtEl>
                                        <p:attrNameLst>
                                          <p:attrName>ppt_y</p:attrName>
                                        </p:attrNameLst>
                                      </p:cBhvr>
                                      <p:tavLst>
                                        <p:tav tm="0">
                                          <p:val>
                                            <p:strVal val="ppt_y"/>
                                          </p:val>
                                        </p:tav>
                                        <p:tav tm="100000">
                                          <p:val>
                                            <p:strVal val="0-ppt_h/2"/>
                                          </p:val>
                                        </p:tav>
                                      </p:tavLst>
                                    </p:anim>
                                    <p:set>
                                      <p:cBhvr>
                                        <p:cTn id="74" dur="1" fill="hold">
                                          <p:stCondLst>
                                            <p:cond delay="499"/>
                                          </p:stCondLst>
                                        </p:cTn>
                                        <p:tgtEl>
                                          <p:spTgt spid="272408"/>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 presetClass="entr" presetSubtype="16" fill="hold" grpId="0" nodeType="clickEffect">
                                  <p:stCondLst>
                                    <p:cond delay="0"/>
                                  </p:stCondLst>
                                  <p:childTnLst>
                                    <p:set>
                                      <p:cBhvr>
                                        <p:cTn id="78" dur="1" fill="hold">
                                          <p:stCondLst>
                                            <p:cond delay="0"/>
                                          </p:stCondLst>
                                        </p:cTn>
                                        <p:tgtEl>
                                          <p:spTgt spid="272403"/>
                                        </p:tgtEl>
                                        <p:attrNameLst>
                                          <p:attrName>style.visibility</p:attrName>
                                        </p:attrNameLst>
                                      </p:cBhvr>
                                      <p:to>
                                        <p:strVal val="visible"/>
                                      </p:to>
                                    </p:set>
                                    <p:animEffect transition="in" filter="box(in)">
                                      <p:cBhvr>
                                        <p:cTn id="79" dur="500"/>
                                        <p:tgtEl>
                                          <p:spTgt spid="272403"/>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mph" presetSubtype="0" fill="hold" grpId="1" nodeType="clickEffect">
                                  <p:stCondLst>
                                    <p:cond delay="0"/>
                                  </p:stCondLst>
                                  <p:childTnLst>
                                    <p:animEffect transition="out" filter="fade">
                                      <p:cBhvr>
                                        <p:cTn id="83" dur="500" tmFilter="0, 0; .2, .5; .8, .5; 1, 0"/>
                                        <p:tgtEl>
                                          <p:spTgt spid="272403"/>
                                        </p:tgtEl>
                                      </p:cBhvr>
                                    </p:animEffect>
                                    <p:animScale>
                                      <p:cBhvr>
                                        <p:cTn id="84" dur="250" autoRev="1" fill="hold"/>
                                        <p:tgtEl>
                                          <p:spTgt spid="272403"/>
                                        </p:tgtEl>
                                      </p:cBhvr>
                                      <p:by x="105000" y="105000"/>
                                    </p:animScale>
                                  </p:childTnLst>
                                </p:cTn>
                              </p:par>
                            </p:childTnLst>
                          </p:cTn>
                        </p:par>
                      </p:childTnLst>
                    </p:cTn>
                  </p:par>
                  <p:par>
                    <p:cTn id="85" fill="hold">
                      <p:stCondLst>
                        <p:cond delay="indefinite"/>
                      </p:stCondLst>
                      <p:childTnLst>
                        <p:par>
                          <p:cTn id="86" fill="hold">
                            <p:stCondLst>
                              <p:cond delay="0"/>
                            </p:stCondLst>
                            <p:childTnLst>
                              <p:par>
                                <p:cTn id="87" presetID="4" presetClass="entr" presetSubtype="16" fill="hold" grpId="0" nodeType="clickEffect">
                                  <p:stCondLst>
                                    <p:cond delay="0"/>
                                  </p:stCondLst>
                                  <p:childTnLst>
                                    <p:set>
                                      <p:cBhvr>
                                        <p:cTn id="88" dur="1" fill="hold">
                                          <p:stCondLst>
                                            <p:cond delay="0"/>
                                          </p:stCondLst>
                                        </p:cTn>
                                        <p:tgtEl>
                                          <p:spTgt spid="272409"/>
                                        </p:tgtEl>
                                        <p:attrNameLst>
                                          <p:attrName>style.visibility</p:attrName>
                                        </p:attrNameLst>
                                      </p:cBhvr>
                                      <p:to>
                                        <p:strVal val="visible"/>
                                      </p:to>
                                    </p:set>
                                    <p:animEffect transition="in" filter="box(in)">
                                      <p:cBhvr>
                                        <p:cTn id="89" dur="500"/>
                                        <p:tgtEl>
                                          <p:spTgt spid="272409"/>
                                        </p:tgtEl>
                                      </p:cBhvr>
                                    </p:animEffect>
                                  </p:childTnLst>
                                </p:cTn>
                              </p:par>
                            </p:childTnLst>
                          </p:cTn>
                        </p:par>
                      </p:childTnLst>
                    </p:cTn>
                  </p:par>
                  <p:par>
                    <p:cTn id="90" fill="hold">
                      <p:stCondLst>
                        <p:cond delay="indefinite"/>
                      </p:stCondLst>
                      <p:childTnLst>
                        <p:par>
                          <p:cTn id="91" fill="hold">
                            <p:stCondLst>
                              <p:cond delay="0"/>
                            </p:stCondLst>
                            <p:childTnLst>
                              <p:par>
                                <p:cTn id="92" presetID="2" presetClass="exit" presetSubtype="1" fill="hold" grpId="1" nodeType="clickEffect">
                                  <p:stCondLst>
                                    <p:cond delay="0"/>
                                  </p:stCondLst>
                                  <p:childTnLst>
                                    <p:anim calcmode="lin" valueType="num">
                                      <p:cBhvr additive="base">
                                        <p:cTn id="93" dur="500"/>
                                        <p:tgtEl>
                                          <p:spTgt spid="272409"/>
                                        </p:tgtEl>
                                        <p:attrNameLst>
                                          <p:attrName>ppt_x</p:attrName>
                                        </p:attrNameLst>
                                      </p:cBhvr>
                                      <p:tavLst>
                                        <p:tav tm="0">
                                          <p:val>
                                            <p:strVal val="ppt_x"/>
                                          </p:val>
                                        </p:tav>
                                        <p:tav tm="100000">
                                          <p:val>
                                            <p:strVal val="ppt_x"/>
                                          </p:val>
                                        </p:tav>
                                      </p:tavLst>
                                    </p:anim>
                                    <p:anim calcmode="lin" valueType="num">
                                      <p:cBhvr additive="base">
                                        <p:cTn id="94" dur="500"/>
                                        <p:tgtEl>
                                          <p:spTgt spid="272409"/>
                                        </p:tgtEl>
                                        <p:attrNameLst>
                                          <p:attrName>ppt_y</p:attrName>
                                        </p:attrNameLst>
                                      </p:cBhvr>
                                      <p:tavLst>
                                        <p:tav tm="0">
                                          <p:val>
                                            <p:strVal val="ppt_y"/>
                                          </p:val>
                                        </p:tav>
                                        <p:tav tm="100000">
                                          <p:val>
                                            <p:strVal val="0-ppt_h/2"/>
                                          </p:val>
                                        </p:tav>
                                      </p:tavLst>
                                    </p:anim>
                                    <p:set>
                                      <p:cBhvr>
                                        <p:cTn id="95" dur="1" fill="hold">
                                          <p:stCondLst>
                                            <p:cond delay="499"/>
                                          </p:stCondLst>
                                        </p:cTn>
                                        <p:tgtEl>
                                          <p:spTgt spid="272409"/>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4" presetClass="entr" presetSubtype="16" fill="hold" grpId="0" nodeType="clickEffect">
                                  <p:stCondLst>
                                    <p:cond delay="0"/>
                                  </p:stCondLst>
                                  <p:childTnLst>
                                    <p:set>
                                      <p:cBhvr>
                                        <p:cTn id="99" dur="1" fill="hold">
                                          <p:stCondLst>
                                            <p:cond delay="0"/>
                                          </p:stCondLst>
                                        </p:cTn>
                                        <p:tgtEl>
                                          <p:spTgt spid="272399"/>
                                        </p:tgtEl>
                                        <p:attrNameLst>
                                          <p:attrName>style.visibility</p:attrName>
                                        </p:attrNameLst>
                                      </p:cBhvr>
                                      <p:to>
                                        <p:strVal val="visible"/>
                                      </p:to>
                                    </p:set>
                                    <p:animEffect transition="in" filter="box(in)">
                                      <p:cBhvr>
                                        <p:cTn id="100" dur="500"/>
                                        <p:tgtEl>
                                          <p:spTgt spid="272399"/>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1" nodeType="clickEffect">
                                  <p:stCondLst>
                                    <p:cond delay="0"/>
                                  </p:stCondLst>
                                  <p:childTnLst>
                                    <p:animEffect transition="out" filter="fade">
                                      <p:cBhvr>
                                        <p:cTn id="104" dur="500" tmFilter="0, 0; .2, .5; .8, .5; 1, 0"/>
                                        <p:tgtEl>
                                          <p:spTgt spid="272399"/>
                                        </p:tgtEl>
                                      </p:cBhvr>
                                    </p:animEffect>
                                    <p:animScale>
                                      <p:cBhvr>
                                        <p:cTn id="105" dur="250" autoRev="1" fill="hold"/>
                                        <p:tgtEl>
                                          <p:spTgt spid="272399"/>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6" presetClass="emph" presetSubtype="0" repeatCount="10000" fill="hold" grpId="2" nodeType="clickEffect">
                                  <p:stCondLst>
                                    <p:cond delay="0"/>
                                  </p:stCondLst>
                                  <p:childTnLst>
                                    <p:animEffect transition="out" filter="fade">
                                      <p:cBhvr>
                                        <p:cTn id="109" dur="2000" tmFilter="0, 0; .2, .5; .8, .5; 1, 0"/>
                                        <p:tgtEl>
                                          <p:spTgt spid="272399"/>
                                        </p:tgtEl>
                                      </p:cBhvr>
                                    </p:animEffect>
                                    <p:animScale>
                                      <p:cBhvr>
                                        <p:cTn id="110" dur="1000" autoRev="1" fill="hold"/>
                                        <p:tgtEl>
                                          <p:spTgt spid="272399"/>
                                        </p:tgtEl>
                                      </p:cBhvr>
                                      <p:by x="105000" y="105000"/>
                                    </p:animScale>
                                  </p:childTnLst>
                                </p:cTn>
                              </p:par>
                              <p:par>
                                <p:cTn id="111" presetID="26" presetClass="emph" presetSubtype="0" repeatCount="10000" fill="hold" grpId="2" nodeType="withEffect">
                                  <p:stCondLst>
                                    <p:cond delay="0"/>
                                  </p:stCondLst>
                                  <p:childTnLst>
                                    <p:animEffect transition="out" filter="fade">
                                      <p:cBhvr>
                                        <p:cTn id="112" dur="2000" tmFilter="0, 0; .2, .5; .8, .5; 1, 0"/>
                                        <p:tgtEl>
                                          <p:spTgt spid="272403"/>
                                        </p:tgtEl>
                                      </p:cBhvr>
                                    </p:animEffect>
                                    <p:animScale>
                                      <p:cBhvr>
                                        <p:cTn id="113" dur="1000" autoRev="1" fill="hold"/>
                                        <p:tgtEl>
                                          <p:spTgt spid="272403"/>
                                        </p:tgtEl>
                                      </p:cBhvr>
                                      <p:by x="105000" y="105000"/>
                                    </p:animScale>
                                  </p:childTnLst>
                                </p:cTn>
                              </p:par>
                            </p:childTnLst>
                          </p:cTn>
                        </p:par>
                      </p:childTnLst>
                    </p:cTn>
                  </p:par>
                  <p:par>
                    <p:cTn id="114" fill="hold">
                      <p:stCondLst>
                        <p:cond delay="indefinite"/>
                      </p:stCondLst>
                      <p:childTnLst>
                        <p:par>
                          <p:cTn id="115" fill="hold">
                            <p:stCondLst>
                              <p:cond delay="0"/>
                            </p:stCondLst>
                            <p:childTnLst>
                              <p:par>
                                <p:cTn id="116" presetID="49" presetClass="path" presetSubtype="0" accel="50000" decel="50000" fill="hold" grpId="3" nodeType="clickEffect">
                                  <p:stCondLst>
                                    <p:cond delay="0"/>
                                  </p:stCondLst>
                                  <p:childTnLst>
                                    <p:animMotion origin="layout" path="M 2.22222E-6 -1.48148E-6 L 0.00347 0.02963 " pathEditMode="relative" rAng="0" ptsTypes="AA">
                                      <p:cBhvr>
                                        <p:cTn id="117" dur="2000" fill="hold"/>
                                        <p:tgtEl>
                                          <p:spTgt spid="272399"/>
                                        </p:tgtEl>
                                        <p:attrNameLst>
                                          <p:attrName>ppt_x</p:attrName>
                                          <p:attrName>ppt_y</p:attrName>
                                        </p:attrNameLst>
                                      </p:cBhvr>
                                      <p:rCtr x="200" y="1500"/>
                                    </p:animMotion>
                                  </p:childTnLst>
                                </p:cTn>
                              </p:par>
                            </p:childTnLst>
                          </p:cTn>
                        </p:par>
                      </p:childTnLst>
                    </p:cTn>
                  </p:par>
                  <p:par>
                    <p:cTn id="118" fill="hold">
                      <p:stCondLst>
                        <p:cond delay="indefinite"/>
                      </p:stCondLst>
                      <p:childTnLst>
                        <p:par>
                          <p:cTn id="119" fill="hold">
                            <p:stCondLst>
                              <p:cond delay="0"/>
                            </p:stCondLst>
                            <p:childTnLst>
                              <p:par>
                                <p:cTn id="120" presetID="4" presetClass="entr" presetSubtype="16" fill="hold" grpId="0" nodeType="clickEffect">
                                  <p:stCondLst>
                                    <p:cond delay="0"/>
                                  </p:stCondLst>
                                  <p:childTnLst>
                                    <p:set>
                                      <p:cBhvr>
                                        <p:cTn id="121" dur="1" fill="hold">
                                          <p:stCondLst>
                                            <p:cond delay="0"/>
                                          </p:stCondLst>
                                        </p:cTn>
                                        <p:tgtEl>
                                          <p:spTgt spid="272413"/>
                                        </p:tgtEl>
                                        <p:attrNameLst>
                                          <p:attrName>style.visibility</p:attrName>
                                        </p:attrNameLst>
                                      </p:cBhvr>
                                      <p:to>
                                        <p:strVal val="visible"/>
                                      </p:to>
                                    </p:set>
                                    <p:animEffect transition="in" filter="box(in)">
                                      <p:cBhvr>
                                        <p:cTn id="122" dur="500"/>
                                        <p:tgtEl>
                                          <p:spTgt spid="272413"/>
                                        </p:tgtEl>
                                      </p:cBhvr>
                                    </p:animEffect>
                                  </p:childTnLst>
                                </p:cTn>
                              </p:par>
                            </p:childTnLst>
                          </p:cTn>
                        </p:par>
                      </p:childTnLst>
                    </p:cTn>
                  </p:par>
                  <p:par>
                    <p:cTn id="123" fill="hold">
                      <p:stCondLst>
                        <p:cond delay="indefinite"/>
                      </p:stCondLst>
                      <p:childTnLst>
                        <p:par>
                          <p:cTn id="124" fill="hold">
                            <p:stCondLst>
                              <p:cond delay="0"/>
                            </p:stCondLst>
                            <p:childTnLst>
                              <p:par>
                                <p:cTn id="125" presetID="2" presetClass="exit" presetSubtype="1" fill="hold" grpId="1" nodeType="clickEffect">
                                  <p:stCondLst>
                                    <p:cond delay="0"/>
                                  </p:stCondLst>
                                  <p:childTnLst>
                                    <p:anim calcmode="lin" valueType="num">
                                      <p:cBhvr additive="base">
                                        <p:cTn id="126" dur="500"/>
                                        <p:tgtEl>
                                          <p:spTgt spid="272413"/>
                                        </p:tgtEl>
                                        <p:attrNameLst>
                                          <p:attrName>ppt_x</p:attrName>
                                        </p:attrNameLst>
                                      </p:cBhvr>
                                      <p:tavLst>
                                        <p:tav tm="0">
                                          <p:val>
                                            <p:strVal val="ppt_x"/>
                                          </p:val>
                                        </p:tav>
                                        <p:tav tm="100000">
                                          <p:val>
                                            <p:strVal val="ppt_x"/>
                                          </p:val>
                                        </p:tav>
                                      </p:tavLst>
                                    </p:anim>
                                    <p:anim calcmode="lin" valueType="num">
                                      <p:cBhvr additive="base">
                                        <p:cTn id="127" dur="500"/>
                                        <p:tgtEl>
                                          <p:spTgt spid="272413"/>
                                        </p:tgtEl>
                                        <p:attrNameLst>
                                          <p:attrName>ppt_y</p:attrName>
                                        </p:attrNameLst>
                                      </p:cBhvr>
                                      <p:tavLst>
                                        <p:tav tm="0">
                                          <p:val>
                                            <p:strVal val="ppt_y"/>
                                          </p:val>
                                        </p:tav>
                                        <p:tav tm="100000">
                                          <p:val>
                                            <p:strVal val="0-ppt_h/2"/>
                                          </p:val>
                                        </p:tav>
                                      </p:tavLst>
                                    </p:anim>
                                    <p:set>
                                      <p:cBhvr>
                                        <p:cTn id="128" dur="1" fill="hold">
                                          <p:stCondLst>
                                            <p:cond delay="499"/>
                                          </p:stCondLst>
                                        </p:cTn>
                                        <p:tgtEl>
                                          <p:spTgt spid="272413"/>
                                        </p:tgtEl>
                                        <p:attrNameLst>
                                          <p:attrName>style.visibility</p:attrName>
                                        </p:attrNameLst>
                                      </p:cBhvr>
                                      <p:to>
                                        <p:strVal val="hidden"/>
                                      </p:to>
                                    </p:set>
                                  </p:childTnLst>
                                </p:cTn>
                              </p:par>
                            </p:childTnLst>
                          </p:cTn>
                        </p:par>
                      </p:childTnLst>
                    </p:cTn>
                  </p:par>
                  <p:par>
                    <p:cTn id="129" fill="hold">
                      <p:stCondLst>
                        <p:cond delay="indefinite"/>
                      </p:stCondLst>
                      <p:childTnLst>
                        <p:par>
                          <p:cTn id="130" fill="hold">
                            <p:stCondLst>
                              <p:cond delay="0"/>
                            </p:stCondLst>
                            <p:childTnLst>
                              <p:par>
                                <p:cTn id="131" presetID="49" presetClass="path" presetSubtype="0" accel="50000" decel="50000" fill="hold" grpId="3" nodeType="clickEffect">
                                  <p:stCondLst>
                                    <p:cond delay="0"/>
                                  </p:stCondLst>
                                  <p:childTnLst>
                                    <p:animMotion origin="layout" path="M 2.77778E-6 -1.38728E-6 L 0.1934 0.2807 " pathEditMode="relative" rAng="0" ptsTypes="AA">
                                      <p:cBhvr>
                                        <p:cTn id="132" dur="2000" fill="hold"/>
                                        <p:tgtEl>
                                          <p:spTgt spid="272403"/>
                                        </p:tgtEl>
                                        <p:attrNameLst>
                                          <p:attrName>ppt_x</p:attrName>
                                          <p:attrName>ppt_y</p:attrName>
                                        </p:attrNameLst>
                                      </p:cBhvr>
                                      <p:rCtr x="9700" y="14000"/>
                                    </p:animMotion>
                                  </p:childTnLst>
                                </p:cTn>
                              </p:par>
                            </p:childTnLst>
                          </p:cTn>
                        </p:par>
                      </p:childTnLst>
                    </p:cTn>
                  </p:par>
                  <p:par>
                    <p:cTn id="133" fill="hold">
                      <p:stCondLst>
                        <p:cond delay="indefinite"/>
                      </p:stCondLst>
                      <p:childTnLst>
                        <p:par>
                          <p:cTn id="134" fill="hold">
                            <p:stCondLst>
                              <p:cond delay="0"/>
                            </p:stCondLst>
                            <p:childTnLst>
                              <p:par>
                                <p:cTn id="135" presetID="4" presetClass="entr" presetSubtype="16" fill="hold" grpId="0" nodeType="clickEffect">
                                  <p:stCondLst>
                                    <p:cond delay="0"/>
                                  </p:stCondLst>
                                  <p:childTnLst>
                                    <p:set>
                                      <p:cBhvr>
                                        <p:cTn id="136" dur="1" fill="hold">
                                          <p:stCondLst>
                                            <p:cond delay="0"/>
                                          </p:stCondLst>
                                        </p:cTn>
                                        <p:tgtEl>
                                          <p:spTgt spid="272411"/>
                                        </p:tgtEl>
                                        <p:attrNameLst>
                                          <p:attrName>style.visibility</p:attrName>
                                        </p:attrNameLst>
                                      </p:cBhvr>
                                      <p:to>
                                        <p:strVal val="visible"/>
                                      </p:to>
                                    </p:set>
                                    <p:animEffect transition="in" filter="box(in)">
                                      <p:cBhvr>
                                        <p:cTn id="137" dur="500"/>
                                        <p:tgtEl>
                                          <p:spTgt spid="272411"/>
                                        </p:tgtEl>
                                      </p:cBhvr>
                                    </p:animEffect>
                                  </p:childTnLst>
                                </p:cTn>
                              </p:par>
                            </p:childTnLst>
                          </p:cTn>
                        </p:par>
                      </p:childTnLst>
                    </p:cTn>
                  </p:par>
                  <p:par>
                    <p:cTn id="138" fill="hold">
                      <p:stCondLst>
                        <p:cond delay="indefinite"/>
                      </p:stCondLst>
                      <p:childTnLst>
                        <p:par>
                          <p:cTn id="139" fill="hold">
                            <p:stCondLst>
                              <p:cond delay="0"/>
                            </p:stCondLst>
                            <p:childTnLst>
                              <p:par>
                                <p:cTn id="140" presetID="2" presetClass="exit" presetSubtype="1" fill="hold" grpId="1" nodeType="clickEffect">
                                  <p:stCondLst>
                                    <p:cond delay="0"/>
                                  </p:stCondLst>
                                  <p:childTnLst>
                                    <p:anim calcmode="lin" valueType="num">
                                      <p:cBhvr additive="base">
                                        <p:cTn id="141" dur="500"/>
                                        <p:tgtEl>
                                          <p:spTgt spid="272411"/>
                                        </p:tgtEl>
                                        <p:attrNameLst>
                                          <p:attrName>ppt_x</p:attrName>
                                        </p:attrNameLst>
                                      </p:cBhvr>
                                      <p:tavLst>
                                        <p:tav tm="0">
                                          <p:val>
                                            <p:strVal val="ppt_x"/>
                                          </p:val>
                                        </p:tav>
                                        <p:tav tm="100000">
                                          <p:val>
                                            <p:strVal val="ppt_x"/>
                                          </p:val>
                                        </p:tav>
                                      </p:tavLst>
                                    </p:anim>
                                    <p:anim calcmode="lin" valueType="num">
                                      <p:cBhvr additive="base">
                                        <p:cTn id="142" dur="500"/>
                                        <p:tgtEl>
                                          <p:spTgt spid="272411"/>
                                        </p:tgtEl>
                                        <p:attrNameLst>
                                          <p:attrName>ppt_y</p:attrName>
                                        </p:attrNameLst>
                                      </p:cBhvr>
                                      <p:tavLst>
                                        <p:tav tm="0">
                                          <p:val>
                                            <p:strVal val="ppt_y"/>
                                          </p:val>
                                        </p:tav>
                                        <p:tav tm="100000">
                                          <p:val>
                                            <p:strVal val="0-ppt_h/2"/>
                                          </p:val>
                                        </p:tav>
                                      </p:tavLst>
                                    </p:anim>
                                    <p:set>
                                      <p:cBhvr>
                                        <p:cTn id="143" dur="1" fill="hold">
                                          <p:stCondLst>
                                            <p:cond delay="499"/>
                                          </p:stCondLst>
                                        </p:cTn>
                                        <p:tgtEl>
                                          <p:spTgt spid="272411"/>
                                        </p:tgtEl>
                                        <p:attrNameLst>
                                          <p:attrName>style.visibility</p:attrName>
                                        </p:attrNameLst>
                                      </p:cBhvr>
                                      <p:to>
                                        <p:strVal val="hidden"/>
                                      </p:to>
                                    </p:set>
                                  </p:childTnLst>
                                </p:cTn>
                              </p:par>
                            </p:childTnLst>
                          </p:cTn>
                        </p:par>
                      </p:childTnLst>
                    </p:cTn>
                  </p:par>
                  <p:par>
                    <p:cTn id="144" fill="hold">
                      <p:stCondLst>
                        <p:cond delay="indefinite"/>
                      </p:stCondLst>
                      <p:childTnLst>
                        <p:par>
                          <p:cTn id="145" fill="hold">
                            <p:stCondLst>
                              <p:cond delay="0"/>
                            </p:stCondLst>
                            <p:childTnLst>
                              <p:par>
                                <p:cTn id="146" presetID="13" presetClass="exit" presetSubtype="16" fill="hold" grpId="4" nodeType="clickEffect">
                                  <p:stCondLst>
                                    <p:cond delay="0"/>
                                  </p:stCondLst>
                                  <p:childTnLst>
                                    <p:animEffect transition="out" filter="plus(in)">
                                      <p:cBhvr>
                                        <p:cTn id="147" dur="2000"/>
                                        <p:tgtEl>
                                          <p:spTgt spid="272403"/>
                                        </p:tgtEl>
                                      </p:cBhvr>
                                    </p:animEffect>
                                    <p:set>
                                      <p:cBhvr>
                                        <p:cTn id="148" dur="1" fill="hold">
                                          <p:stCondLst>
                                            <p:cond delay="1999"/>
                                          </p:stCondLst>
                                        </p:cTn>
                                        <p:tgtEl>
                                          <p:spTgt spid="272403"/>
                                        </p:tgtEl>
                                        <p:attrNameLst>
                                          <p:attrName>style.visibility</p:attrName>
                                        </p:attrNameLst>
                                      </p:cBhvr>
                                      <p:to>
                                        <p:strVal val="hidden"/>
                                      </p:to>
                                    </p:set>
                                  </p:childTnLst>
                                </p:cTn>
                              </p:par>
                            </p:childTnLst>
                          </p:cTn>
                        </p:par>
                      </p:childTnLst>
                    </p:cTn>
                  </p:par>
                  <p:par>
                    <p:cTn id="149" fill="hold">
                      <p:stCondLst>
                        <p:cond delay="indefinite"/>
                      </p:stCondLst>
                      <p:childTnLst>
                        <p:par>
                          <p:cTn id="150" fill="hold">
                            <p:stCondLst>
                              <p:cond delay="0"/>
                            </p:stCondLst>
                            <p:childTnLst>
                              <p:par>
                                <p:cTn id="151" presetID="21" presetClass="exit" presetSubtype="4" fill="hold" grpId="2" nodeType="clickEffect">
                                  <p:stCondLst>
                                    <p:cond delay="0"/>
                                  </p:stCondLst>
                                  <p:childTnLst>
                                    <p:animEffect transition="out" filter="wheel(4)">
                                      <p:cBhvr>
                                        <p:cTn id="152" dur="2000"/>
                                        <p:tgtEl>
                                          <p:spTgt spid="272402"/>
                                        </p:tgtEl>
                                      </p:cBhvr>
                                    </p:animEffect>
                                    <p:set>
                                      <p:cBhvr>
                                        <p:cTn id="153" dur="1" fill="hold">
                                          <p:stCondLst>
                                            <p:cond delay="1999"/>
                                          </p:stCondLst>
                                        </p:cTn>
                                        <p:tgtEl>
                                          <p:spTgt spid="2724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7" grpId="0" bldLvl="0" animBg="1"/>
      <p:bldP spid="272397" grpId="1" bldLvl="0" animBg="1"/>
      <p:bldP spid="272398" grpId="0" bldLvl="0" animBg="1"/>
      <p:bldP spid="272399" grpId="0" bldLvl="0" animBg="1"/>
      <p:bldP spid="272399" grpId="1" bldLvl="0" animBg="1"/>
      <p:bldP spid="272399" grpId="2" bldLvl="0" animBg="1"/>
      <p:bldP spid="272399" grpId="3" bldLvl="0" animBg="1"/>
      <p:bldP spid="272402" grpId="0" bldLvl="0" animBg="1"/>
      <p:bldP spid="272402" grpId="1" bldLvl="0" animBg="1"/>
      <p:bldP spid="272402" grpId="2" bldLvl="0" animBg="1"/>
      <p:bldP spid="272403" grpId="0" bldLvl="0" animBg="1"/>
      <p:bldP spid="272403" grpId="1" bldLvl="0" animBg="1"/>
      <p:bldP spid="272403" grpId="2" bldLvl="0" animBg="1"/>
      <p:bldP spid="272403" grpId="3" bldLvl="0" animBg="1"/>
      <p:bldP spid="272403" grpId="4" bldLvl="0" animBg="1"/>
      <p:bldP spid="272405" grpId="0" bldLvl="0" animBg="1"/>
      <p:bldP spid="272406" grpId="0" bldLvl="0" animBg="1"/>
      <p:bldP spid="272406" grpId="1" bldLvl="0" animBg="1"/>
      <p:bldP spid="272407" grpId="0" bldLvl="0" animBg="1"/>
      <p:bldP spid="272407" grpId="1" bldLvl="0" animBg="1"/>
      <p:bldP spid="272408" grpId="0" bldLvl="0" animBg="1"/>
      <p:bldP spid="272408" grpId="1" bldLvl="0" animBg="1"/>
      <p:bldP spid="272409" grpId="0" bldLvl="0" animBg="1"/>
      <p:bldP spid="272409" grpId="1" bldLvl="0" animBg="1"/>
      <p:bldP spid="272411" grpId="0" bldLvl="0" animBg="1"/>
      <p:bldP spid="272411" grpId="1" bldLvl="0" animBg="1"/>
      <p:bldP spid="272413" grpId="0" bldLvl="0" animBg="1"/>
      <p:bldP spid="272413" grpId="1"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22"/>
          <p:cNvGrpSpPr/>
          <p:nvPr/>
        </p:nvGrpSpPr>
        <p:grpSpPr>
          <a:xfrm>
            <a:off x="1600200" y="3200400"/>
            <a:ext cx="2590800" cy="1346200"/>
            <a:chOff x="2064" y="1648"/>
            <a:chExt cx="1632" cy="848"/>
          </a:xfrm>
        </p:grpSpPr>
        <p:pic>
          <p:nvPicPr>
            <p:cNvPr id="13323" name="Picture 23" descr="Copy of Picture18"/>
            <p:cNvPicPr>
              <a:picLocks noChangeAspect="1"/>
            </p:cNvPicPr>
            <p:nvPr/>
          </p:nvPicPr>
          <p:blipFill>
            <a:blip r:embed="rId1"/>
            <a:stretch>
              <a:fillRect/>
            </a:stretch>
          </p:blipFill>
          <p:spPr>
            <a:xfrm>
              <a:off x="2231" y="1648"/>
              <a:ext cx="1449" cy="848"/>
            </a:xfrm>
            <a:prstGeom prst="rect">
              <a:avLst/>
            </a:prstGeom>
            <a:noFill/>
            <a:ln w="9525">
              <a:noFill/>
            </a:ln>
          </p:spPr>
        </p:pic>
        <p:sp>
          <p:nvSpPr>
            <p:cNvPr id="13324" name="Text Box 24"/>
            <p:cNvSpPr txBox="1"/>
            <p:nvPr/>
          </p:nvSpPr>
          <p:spPr>
            <a:xfrm>
              <a:off x="2064" y="1920"/>
              <a:ext cx="1632" cy="329"/>
            </a:xfrm>
            <a:prstGeom prst="rect">
              <a:avLst/>
            </a:prstGeom>
            <a:noFill/>
            <a:ln w="9525">
              <a:noFill/>
            </a:ln>
          </p:spPr>
          <p:txBody>
            <a:bodyPr>
              <a:spAutoFit/>
            </a:bodyPr>
            <a:p>
              <a:pPr algn="ctr">
                <a:spcBef>
                  <a:spcPct val="50000"/>
                </a:spcBef>
              </a:pPr>
              <a:r>
                <a:rPr sz="2800" b="1" dirty="0">
                  <a:solidFill>
                    <a:srgbClr val="FF0000"/>
                  </a:solidFill>
                  <a:latin typeface="Times New Roman" panose="02020603050405020304" pitchFamily="18" charset="0"/>
                </a:rPr>
                <a:t>DIỄN BIẾN</a:t>
              </a:r>
              <a:endParaRPr sz="2800" b="1" dirty="0">
                <a:solidFill>
                  <a:srgbClr val="FF0000"/>
                </a:solidFill>
                <a:latin typeface="Times New Roman" panose="02020603050405020304" pitchFamily="18" charset="0"/>
              </a:endParaRPr>
            </a:p>
          </p:txBody>
        </p:sp>
      </p:grpSp>
      <p:sp>
        <p:nvSpPr>
          <p:cNvPr id="19" name="Line 26"/>
          <p:cNvSpPr/>
          <p:nvPr/>
        </p:nvSpPr>
        <p:spPr>
          <a:xfrm flipV="1">
            <a:off x="4114800" y="2971800"/>
            <a:ext cx="1066800" cy="914400"/>
          </a:xfrm>
          <a:prstGeom prst="line">
            <a:avLst/>
          </a:prstGeom>
          <a:ln w="38100" cap="flat" cmpd="sng">
            <a:solidFill>
              <a:srgbClr val="000099"/>
            </a:solidFill>
            <a:prstDash val="solid"/>
            <a:headEnd type="none" w="med" len="med"/>
            <a:tailEnd type="triangle" w="med" len="med"/>
          </a:ln>
        </p:spPr>
      </p:sp>
      <p:sp>
        <p:nvSpPr>
          <p:cNvPr id="20" name="Line 27"/>
          <p:cNvSpPr/>
          <p:nvPr/>
        </p:nvSpPr>
        <p:spPr>
          <a:xfrm flipV="1">
            <a:off x="4191000" y="3962400"/>
            <a:ext cx="1143000" cy="0"/>
          </a:xfrm>
          <a:prstGeom prst="line">
            <a:avLst/>
          </a:prstGeom>
          <a:ln w="38100" cap="flat" cmpd="sng">
            <a:solidFill>
              <a:srgbClr val="000099"/>
            </a:solidFill>
            <a:prstDash val="solid"/>
            <a:headEnd type="none" w="med" len="med"/>
            <a:tailEnd type="triangle" w="med" len="med"/>
          </a:ln>
        </p:spPr>
      </p:sp>
      <p:sp>
        <p:nvSpPr>
          <p:cNvPr id="21" name="Line 28"/>
          <p:cNvSpPr/>
          <p:nvPr/>
        </p:nvSpPr>
        <p:spPr>
          <a:xfrm>
            <a:off x="4114800" y="4038600"/>
            <a:ext cx="1066800" cy="838200"/>
          </a:xfrm>
          <a:prstGeom prst="line">
            <a:avLst/>
          </a:prstGeom>
          <a:ln w="38100" cap="flat" cmpd="sng">
            <a:solidFill>
              <a:srgbClr val="000099"/>
            </a:solidFill>
            <a:prstDash val="solid"/>
            <a:headEnd type="none" w="med" len="med"/>
            <a:tailEnd type="triangle" w="med" len="med"/>
          </a:ln>
        </p:spPr>
      </p:sp>
      <p:sp>
        <p:nvSpPr>
          <p:cNvPr id="22" name="Text Box 29"/>
          <p:cNvSpPr txBox="1"/>
          <p:nvPr/>
        </p:nvSpPr>
        <p:spPr>
          <a:xfrm>
            <a:off x="5334000" y="2362200"/>
            <a:ext cx="5105400" cy="829945"/>
          </a:xfrm>
          <a:prstGeom prst="rect">
            <a:avLst/>
          </a:prstGeom>
          <a:noFill/>
          <a:ln w="9525">
            <a:noFill/>
          </a:ln>
        </p:spPr>
        <p:txBody>
          <a:bodyPr>
            <a:spAutoFit/>
          </a:bodyPr>
          <a:p>
            <a:pPr algn="just">
              <a:spcBef>
                <a:spcPct val="50000"/>
              </a:spcBef>
            </a:pPr>
            <a:r>
              <a:rPr lang="vi-VN" altLang="x-none" sz="2400" b="1" dirty="0">
                <a:solidFill>
                  <a:srgbClr val="0000FF"/>
                </a:solidFill>
                <a:latin typeface="Times New Roman" panose="02020603050405020304" pitchFamily="18" charset="0"/>
              </a:rPr>
              <a:t>  - Sáng ngày 16 - 9 - 1950, ta nổ súng tấn công cứ điểm Đông Khê.</a:t>
            </a:r>
            <a:endParaRPr lang="vi-VN" altLang="x-none" sz="2400" b="1" dirty="0">
              <a:solidFill>
                <a:srgbClr val="0000FF"/>
              </a:solidFill>
              <a:latin typeface="Times New Roman" panose="02020603050405020304" pitchFamily="18" charset="0"/>
            </a:endParaRPr>
          </a:p>
        </p:txBody>
      </p:sp>
      <p:sp>
        <p:nvSpPr>
          <p:cNvPr id="23" name="Text Box 30"/>
          <p:cNvSpPr txBox="1"/>
          <p:nvPr/>
        </p:nvSpPr>
        <p:spPr>
          <a:xfrm>
            <a:off x="5334000" y="3521075"/>
            <a:ext cx="5105400" cy="829945"/>
          </a:xfrm>
          <a:prstGeom prst="rect">
            <a:avLst/>
          </a:prstGeom>
          <a:noFill/>
          <a:ln w="9525">
            <a:noFill/>
          </a:ln>
        </p:spPr>
        <p:txBody>
          <a:bodyPr>
            <a:spAutoFit/>
          </a:bodyPr>
          <a:p>
            <a:pPr algn="just">
              <a:spcBef>
                <a:spcPct val="50000"/>
              </a:spcBef>
            </a:pPr>
            <a:r>
              <a:rPr lang="vi-VN" altLang="x-none" sz="2400" b="1" dirty="0">
                <a:solidFill>
                  <a:srgbClr val="0000FF"/>
                </a:solidFill>
                <a:latin typeface="Times New Roman" panose="02020603050405020304" pitchFamily="18" charset="0"/>
              </a:rPr>
              <a:t>  - Sáng ngày 18 - 9 - 1950, ta chiếm được cứ điểm Đông Khê.</a:t>
            </a:r>
            <a:endParaRPr lang="vi-VN" altLang="x-none" sz="2400" b="1" dirty="0">
              <a:solidFill>
                <a:srgbClr val="0000FF"/>
              </a:solidFill>
              <a:latin typeface="Times New Roman" panose="02020603050405020304" pitchFamily="18" charset="0"/>
            </a:endParaRPr>
          </a:p>
        </p:txBody>
      </p:sp>
      <p:sp>
        <p:nvSpPr>
          <p:cNvPr id="24" name="Text Box 31"/>
          <p:cNvSpPr txBox="1"/>
          <p:nvPr/>
        </p:nvSpPr>
        <p:spPr>
          <a:xfrm>
            <a:off x="5334000" y="4587875"/>
            <a:ext cx="5105400" cy="829945"/>
          </a:xfrm>
          <a:prstGeom prst="rect">
            <a:avLst/>
          </a:prstGeom>
          <a:noFill/>
          <a:ln w="9525">
            <a:noFill/>
          </a:ln>
        </p:spPr>
        <p:txBody>
          <a:bodyPr>
            <a:spAutoFit/>
          </a:bodyPr>
          <a:p>
            <a:pPr algn="just">
              <a:spcBef>
                <a:spcPct val="50000"/>
              </a:spcBef>
            </a:pPr>
            <a:r>
              <a:rPr lang="vi-VN" altLang="x-none" sz="2400" b="1" dirty="0">
                <a:solidFill>
                  <a:srgbClr val="0000FF"/>
                </a:solidFill>
                <a:latin typeface="Times New Roman" panose="02020603050405020304" pitchFamily="18" charset="0"/>
              </a:rPr>
              <a:t>  - </a:t>
            </a:r>
            <a:r>
              <a:rPr lang="id-ID" altLang="x-none" sz="2400" b="1" dirty="0">
                <a:solidFill>
                  <a:srgbClr val="0000FF"/>
                </a:solidFill>
                <a:latin typeface="Times New Roman" panose="02020603050405020304" pitchFamily="18" charset="0"/>
              </a:rPr>
              <a:t>Mất Đông Khê, </a:t>
            </a:r>
            <a:r>
              <a:rPr lang="vi-VN" altLang="x-none" sz="2400" b="1" dirty="0">
                <a:solidFill>
                  <a:srgbClr val="0000FF"/>
                </a:solidFill>
                <a:latin typeface="Times New Roman" panose="02020603050405020304" pitchFamily="18" charset="0"/>
              </a:rPr>
              <a:t>Pháp rút khỏi Cao Bằng theo đường số 4.</a:t>
            </a:r>
            <a:endParaRPr lang="vi-VN" altLang="x-none" sz="2400" b="1" dirty="0">
              <a:solidFill>
                <a:srgbClr val="0000FF"/>
              </a:solidFill>
              <a:latin typeface="Times New Roman" panose="02020603050405020304" pitchFamily="18" charset="0"/>
            </a:endParaRPr>
          </a:p>
        </p:txBody>
      </p:sp>
      <p:sp>
        <p:nvSpPr>
          <p:cNvPr id="13321" name="Rectangle 38"/>
          <p:cNvSpPr/>
          <p:nvPr/>
        </p:nvSpPr>
        <p:spPr>
          <a:xfrm>
            <a:off x="2094230" y="1219835"/>
            <a:ext cx="8153400" cy="983615"/>
          </a:xfrm>
          <a:prstGeom prst="rect">
            <a:avLst/>
          </a:prstGeom>
          <a:noFill/>
          <a:ln w="9525">
            <a:noFill/>
          </a:ln>
        </p:spPr>
        <p:txBody>
          <a:bodyPr>
            <a:spAutoFit/>
          </a:bodyPr>
          <a:p>
            <a:pPr algn="just">
              <a:spcBef>
                <a:spcPct val="50000"/>
              </a:spcBef>
            </a:pPr>
            <a:r>
              <a:rPr lang="id-ID" altLang="x-none" sz="2900" b="1" dirty="0">
                <a:solidFill>
                  <a:srgbClr val="C00000"/>
                </a:solidFill>
                <a:latin typeface="Times New Roman" panose="02020603050405020304" pitchFamily="18" charset="0"/>
              </a:rPr>
              <a:t>2</a:t>
            </a:r>
            <a:r>
              <a:rPr sz="2900" dirty="0">
                <a:solidFill>
                  <a:srgbClr val="C00000"/>
                </a:solidFill>
                <a:latin typeface="Times New Roman" panose="02020603050405020304" pitchFamily="18" charset="0"/>
              </a:rPr>
              <a:t>. </a:t>
            </a:r>
            <a:r>
              <a:rPr sz="2900" b="1" u="sng" dirty="0">
                <a:solidFill>
                  <a:srgbClr val="C00000"/>
                </a:solidFill>
                <a:latin typeface="Times New Roman" panose="02020603050405020304" pitchFamily="18" charset="0"/>
              </a:rPr>
              <a:t>Diễn biến và kết quả của chiến dịch Biên giới thu –đông 1950</a:t>
            </a:r>
            <a:r>
              <a:rPr sz="2900" b="1" dirty="0">
                <a:solidFill>
                  <a:srgbClr val="C00000"/>
                </a:solidFill>
                <a:latin typeface="Times New Roman" panose="02020603050405020304" pitchFamily="18" charset="0"/>
              </a:rPr>
              <a:t>.</a:t>
            </a:r>
            <a:endParaRPr sz="2900" b="1" dirty="0">
              <a:solidFill>
                <a:srgbClr val="C00000"/>
              </a:solidFill>
              <a:latin typeface="Times New Roman" panose="02020603050405020304" pitchFamily="18" charset="0"/>
            </a:endParaRPr>
          </a:p>
        </p:txBody>
      </p:sp>
      <p:sp>
        <p:nvSpPr>
          <p:cNvPr id="13322" name="Rectangle 9"/>
          <p:cNvSpPr/>
          <p:nvPr/>
        </p:nvSpPr>
        <p:spPr>
          <a:xfrm>
            <a:off x="1981200" y="47625"/>
            <a:ext cx="8153400" cy="953135"/>
          </a:xfrm>
          <a:prstGeom prst="rect">
            <a:avLst/>
          </a:prstGeom>
          <a:noFill/>
          <a:ln w="9525">
            <a:noFill/>
          </a:ln>
        </p:spPr>
        <p:txBody>
          <a:bodyPr wrap="square">
            <a:spAutoFit/>
          </a:bodyPr>
          <a:p>
            <a:pPr algn="ctr"/>
            <a:endParaRPr sz="2800" b="1" u="sng" dirty="0">
              <a:solidFill>
                <a:srgbClr val="0000FF"/>
              </a:solidFill>
              <a:latin typeface="Times New Roman" panose="02020603050405020304" pitchFamily="18" charset="0"/>
            </a:endParaRPr>
          </a:p>
          <a:p>
            <a:r>
              <a:rPr sz="2800" b="1" dirty="0">
                <a:solidFill>
                  <a:srgbClr val="0000FF"/>
                </a:solidFill>
                <a:latin typeface="Times New Roman" panose="02020603050405020304" pitchFamily="18" charset="0"/>
              </a:rPr>
              <a:t>        </a:t>
            </a:r>
            <a:r>
              <a:rPr sz="2800" b="1" dirty="0">
                <a:solidFill>
                  <a:srgbClr val="FF0000"/>
                </a:solidFill>
                <a:latin typeface="Times New Roman" panose="02020603050405020304" pitchFamily="18" charset="0"/>
              </a:rPr>
              <a:t>Chiến thắng Biên giới thu-đông 1950</a:t>
            </a:r>
            <a:endParaRPr sz="2800" dirty="0">
              <a:solidFill>
                <a:srgbClr val="FF0000"/>
              </a:solidFill>
              <a:latin typeface="Arial" panose="020B0604020202020204" pitchFamily="34" charset="0"/>
            </a:endParaRPr>
          </a:p>
        </p:txBody>
      </p:sp>
    </p:spTree>
    <p:custDataLst>
      <p:tags r:id="rId2"/>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000000"/>
                                          </p:val>
                                        </p:tav>
                                        <p:tav tm="100000">
                                          <p:val>
                                            <p:strVal val="#ppt_w"/>
                                          </p:val>
                                        </p:tav>
                                      </p:tavLst>
                                    </p:anim>
                                    <p:anim calcmode="lin" valueType="num">
                                      <p:cBhvr>
                                        <p:cTn id="8" dur="2000" fill="hold"/>
                                        <p:tgtEl>
                                          <p:spTgt spid="2"/>
                                        </p:tgtEl>
                                        <p:attrNameLst>
                                          <p:attrName>ppt_h</p:attrName>
                                        </p:attrNameLst>
                                      </p:cBhvr>
                                      <p:tavLst>
                                        <p:tav tm="0">
                                          <p:val>
                                            <p:fltVal val="0.00000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Horizontal)">
                                      <p:cBhvr>
                                        <p:cTn id="14" dur="500"/>
                                        <p:tgtEl>
                                          <p:spTgt spid="19"/>
                                        </p:tgtEl>
                                      </p:cBhvr>
                                    </p:animEffect>
                                  </p:childTnLst>
                                </p:cTn>
                              </p:par>
                              <p:par>
                                <p:cTn id="15" presetID="16" presetClass="entr" presetSubtype="2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edge">
                                      <p:cBhvr>
                                        <p:cTn id="22" dur="2000"/>
                                        <p:tgtEl>
                                          <p:spTgt spid="20"/>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edge">
                                      <p:cBhvr>
                                        <p:cTn id="25" dur="20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heel(4)">
                                      <p:cBhvr>
                                        <p:cTn id="30" dur="2000"/>
                                        <p:tgtEl>
                                          <p:spTgt spid="21"/>
                                        </p:tgtEl>
                                      </p:cBhvr>
                                    </p:animEffect>
                                  </p:childTnLst>
                                </p:cTn>
                              </p:par>
                              <p:par>
                                <p:cTn id="31" presetID="21"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4)">
                                      <p:cBhvr>
                                        <p:cTn id="33"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83" name="Text Box 16"/>
          <p:cNvSpPr txBox="1">
            <a:spLocks noChangeArrowheads="1"/>
          </p:cNvSpPr>
          <p:nvPr/>
        </p:nvSpPr>
        <p:spPr bwMode="auto">
          <a:xfrm>
            <a:off x="5224145" y="306070"/>
            <a:ext cx="20320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eaLnBrk="1" hangingPunct="1">
              <a:spcBef>
                <a:spcPct val="50000"/>
              </a:spcBef>
            </a:pPr>
            <a:r>
              <a:rPr lang="en-US" sz="3735" b="0" u="sng" smtClean="0">
                <a:solidFill>
                  <a:srgbClr val="0000FF"/>
                </a:solidFill>
                <a:latin typeface="Times New Roman" panose="02020603050405020304" pitchFamily="18" charset="0"/>
              </a:rPr>
              <a:t>Lịch sử</a:t>
            </a:r>
            <a:endParaRPr lang="en-US" sz="3735" b="0" u="sng" smtClean="0">
              <a:solidFill>
                <a:srgbClr val="0000FF"/>
              </a:solidFill>
              <a:latin typeface="Times New Roman" panose="02020603050405020304" pitchFamily="18" charset="0"/>
            </a:endParaRPr>
          </a:p>
        </p:txBody>
      </p:sp>
      <p:grpSp>
        <p:nvGrpSpPr>
          <p:cNvPr id="2" name="Group 22"/>
          <p:cNvGrpSpPr/>
          <p:nvPr/>
        </p:nvGrpSpPr>
        <p:grpSpPr bwMode="auto">
          <a:xfrm>
            <a:off x="216149" y="3235625"/>
            <a:ext cx="2844800" cy="1066800"/>
            <a:chOff x="2188" y="2524"/>
            <a:chExt cx="1632" cy="848"/>
          </a:xfrm>
        </p:grpSpPr>
        <p:pic>
          <p:nvPicPr>
            <p:cNvPr id="54286" name="Picture 23" descr="Copy of Picture1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36" y="2524"/>
              <a:ext cx="1449" cy="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7" name="Text Box 24"/>
            <p:cNvSpPr txBox="1">
              <a:spLocks noChangeArrowheads="1"/>
            </p:cNvSpPr>
            <p:nvPr/>
          </p:nvSpPr>
          <p:spPr bwMode="auto">
            <a:xfrm>
              <a:off x="2188" y="2685"/>
              <a:ext cx="1632"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eaLnBrk="1" hangingPunct="1">
                <a:spcBef>
                  <a:spcPct val="50000"/>
                </a:spcBef>
              </a:pPr>
              <a:r>
                <a:rPr lang="en-US" dirty="0" smtClean="0">
                  <a:solidFill>
                    <a:srgbClr val="FF0000"/>
                  </a:solidFill>
                  <a:latin typeface="Times New Roman" panose="02020603050405020304" pitchFamily="18" charset="0"/>
                </a:rPr>
                <a:t>KẾT QUẢ</a:t>
              </a:r>
              <a:endParaRPr lang="en-US" dirty="0" smtClean="0">
                <a:solidFill>
                  <a:srgbClr val="FF0000"/>
                </a:solidFill>
                <a:latin typeface="Times New Roman" panose="02020603050405020304" pitchFamily="18" charset="0"/>
              </a:endParaRPr>
            </a:p>
          </p:txBody>
        </p:sp>
      </p:grpSp>
      <p:sp>
        <p:nvSpPr>
          <p:cNvPr id="54291" name="Line 19"/>
          <p:cNvSpPr>
            <a:spLocks noChangeShapeType="1"/>
          </p:cNvSpPr>
          <p:nvPr/>
        </p:nvSpPr>
        <p:spPr bwMode="auto">
          <a:xfrm flipV="1">
            <a:off x="2743201" y="2460315"/>
            <a:ext cx="1320800" cy="977852"/>
          </a:xfrm>
          <a:prstGeom prst="line">
            <a:avLst/>
          </a:prstGeom>
          <a:noFill/>
          <a:ln w="38100">
            <a:solidFill>
              <a:srgbClr val="000099"/>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265" b="1" smtClean="0">
              <a:solidFill>
                <a:prstClr val="black"/>
              </a:solidFill>
              <a:latin typeface=".VnTime" panose="020B7200000000000000" pitchFamily="34" charset="0"/>
            </a:endParaRPr>
          </a:p>
        </p:txBody>
      </p:sp>
      <p:sp>
        <p:nvSpPr>
          <p:cNvPr id="54292" name="Line 20"/>
          <p:cNvSpPr>
            <a:spLocks noChangeShapeType="1"/>
          </p:cNvSpPr>
          <p:nvPr/>
        </p:nvSpPr>
        <p:spPr bwMode="auto">
          <a:xfrm flipV="1">
            <a:off x="2743200" y="3769025"/>
            <a:ext cx="1320800" cy="0"/>
          </a:xfrm>
          <a:prstGeom prst="line">
            <a:avLst/>
          </a:prstGeom>
          <a:noFill/>
          <a:ln w="38100">
            <a:solidFill>
              <a:srgbClr val="000099"/>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265" b="1" smtClean="0">
              <a:solidFill>
                <a:prstClr val="black"/>
              </a:solidFill>
              <a:latin typeface=".VnTime" panose="020B7200000000000000" pitchFamily="34" charset="0"/>
            </a:endParaRPr>
          </a:p>
        </p:txBody>
      </p:sp>
      <p:sp>
        <p:nvSpPr>
          <p:cNvPr id="54293" name="Line 21"/>
          <p:cNvSpPr>
            <a:spLocks noChangeShapeType="1"/>
          </p:cNvSpPr>
          <p:nvPr/>
        </p:nvSpPr>
        <p:spPr bwMode="auto">
          <a:xfrm>
            <a:off x="2724727" y="4150904"/>
            <a:ext cx="1357747" cy="912809"/>
          </a:xfrm>
          <a:prstGeom prst="line">
            <a:avLst/>
          </a:prstGeom>
          <a:noFill/>
          <a:ln w="38100">
            <a:solidFill>
              <a:srgbClr val="000099"/>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4265" b="1" smtClean="0">
              <a:solidFill>
                <a:prstClr val="black"/>
              </a:solidFill>
              <a:latin typeface=".VnTime" panose="020B7200000000000000" pitchFamily="34" charset="0"/>
            </a:endParaRPr>
          </a:p>
        </p:txBody>
      </p:sp>
      <p:sp>
        <p:nvSpPr>
          <p:cNvPr id="54297" name="Text Box 25"/>
          <p:cNvSpPr txBox="1">
            <a:spLocks noChangeArrowheads="1"/>
          </p:cNvSpPr>
          <p:nvPr/>
        </p:nvSpPr>
        <p:spPr bwMode="auto">
          <a:xfrm>
            <a:off x="4082473" y="2108311"/>
            <a:ext cx="7398327" cy="90678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342900" indent="-342900">
              <a:spcBef>
                <a:spcPct val="50000"/>
              </a:spcBef>
              <a:buFontTx/>
              <a:buChar char="-"/>
            </a:pPr>
            <a:r>
              <a:rPr lang="en-US" sz="3200" b="1" dirty="0" err="1" smtClean="0">
                <a:solidFill>
                  <a:prstClr val="black"/>
                </a:solidFill>
                <a:latin typeface="Times New Roman" panose="02020603050405020304" pitchFamily="18" charset="0"/>
              </a:rPr>
              <a:t>Diệt</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và</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bắt</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sống</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hơn</a:t>
            </a:r>
            <a:r>
              <a:rPr lang="en-US" sz="3200" b="1" dirty="0" smtClean="0">
                <a:solidFill>
                  <a:prstClr val="black"/>
                </a:solidFill>
                <a:latin typeface="Times New Roman" panose="02020603050405020304" pitchFamily="18" charset="0"/>
              </a:rPr>
              <a:t> 8000 </a:t>
            </a:r>
            <a:r>
              <a:rPr lang="en-US" sz="3200" b="1" dirty="0" err="1" smtClean="0">
                <a:solidFill>
                  <a:prstClr val="black"/>
                </a:solidFill>
                <a:latin typeface="Times New Roman" panose="02020603050405020304" pitchFamily="18" charset="0"/>
              </a:rPr>
              <a:t>tên</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địch</a:t>
            </a:r>
            <a:r>
              <a:rPr lang="en-US" sz="3200" b="1" dirty="0" smtClean="0">
                <a:solidFill>
                  <a:prstClr val="black"/>
                </a:solidFill>
                <a:latin typeface="Times New Roman" panose="02020603050405020304" pitchFamily="18" charset="0"/>
              </a:rPr>
              <a:t>.</a:t>
            </a:r>
            <a:endParaRPr lang="en-US" sz="1400" b="1" dirty="0" smtClean="0">
              <a:solidFill>
                <a:prstClr val="black"/>
              </a:solidFill>
              <a:latin typeface="Times New Roman" panose="02020603050405020304" pitchFamily="18" charset="0"/>
            </a:endParaRPr>
          </a:p>
          <a:p>
            <a:pPr marL="342900" indent="-342900">
              <a:spcBef>
                <a:spcPct val="50000"/>
              </a:spcBef>
              <a:buFontTx/>
              <a:buChar char="-"/>
            </a:pPr>
            <a:endParaRPr lang="en-US" sz="1400" b="1" dirty="0">
              <a:solidFill>
                <a:prstClr val="black"/>
              </a:solidFill>
              <a:latin typeface="Times New Roman" panose="02020603050405020304" pitchFamily="18" charset="0"/>
            </a:endParaRPr>
          </a:p>
        </p:txBody>
      </p:sp>
      <p:sp>
        <p:nvSpPr>
          <p:cNvPr id="54298" name="Text Box 26"/>
          <p:cNvSpPr txBox="1">
            <a:spLocks noChangeArrowheads="1"/>
          </p:cNvSpPr>
          <p:nvPr/>
        </p:nvSpPr>
        <p:spPr bwMode="auto">
          <a:xfrm>
            <a:off x="4082484" y="3318311"/>
            <a:ext cx="7703127" cy="1076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Bef>
                <a:spcPct val="50000"/>
              </a:spcBef>
            </a:pPr>
            <a:r>
              <a:rPr lang="en-US" sz="3200" b="1" dirty="0" smtClean="0">
                <a:solidFill>
                  <a:prstClr val="black"/>
                </a:solidFill>
                <a:latin typeface="Times New Roman" panose="02020603050405020304" pitchFamily="18" charset="0"/>
              </a:rPr>
              <a:t>-</a:t>
            </a:r>
            <a:r>
              <a:rPr lang="vi-VN" sz="3200" b="1" dirty="0" smtClean="0">
                <a:solidFill>
                  <a:prstClr val="black"/>
                </a:solidFill>
                <a:latin typeface="Times New Roman" panose="02020603050405020304" pitchFamily="18" charset="0"/>
              </a:rPr>
              <a:t>Giải phóng một số thị xã và </a:t>
            </a:r>
            <a:r>
              <a:rPr lang="vi-VN" sz="3200" b="1" smtClean="0">
                <a:solidFill>
                  <a:prstClr val="black"/>
                </a:solidFill>
                <a:latin typeface="Times New Roman" panose="02020603050405020304" pitchFamily="18" charset="0"/>
              </a:rPr>
              <a:t>thị trấn;</a:t>
            </a:r>
            <a:r>
              <a:rPr lang="en-US" sz="3200" b="1" smtClean="0">
                <a:solidFill>
                  <a:prstClr val="black"/>
                </a:solidFill>
                <a:latin typeface="Times New Roman" panose="02020603050405020304" pitchFamily="18" charset="0"/>
              </a:rPr>
              <a:t>Làm</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chủ</a:t>
            </a:r>
            <a:r>
              <a:rPr lang="en-US" sz="3200" b="1" dirty="0" smtClean="0">
                <a:solidFill>
                  <a:prstClr val="black"/>
                </a:solidFill>
                <a:latin typeface="Times New Roman" panose="02020603050405020304" pitchFamily="18" charset="0"/>
              </a:rPr>
              <a:t> 750 km </a:t>
            </a:r>
            <a:r>
              <a:rPr lang="en-US" sz="3200" b="1" dirty="0" err="1" smtClean="0">
                <a:solidFill>
                  <a:prstClr val="black"/>
                </a:solidFill>
                <a:latin typeface="Times New Roman" panose="02020603050405020304" pitchFamily="18" charset="0"/>
              </a:rPr>
              <a:t>đường</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biên</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giới</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Việt</a:t>
            </a:r>
            <a:r>
              <a:rPr lang="en-US" sz="3200" b="1" dirty="0" smtClean="0">
                <a:solidFill>
                  <a:prstClr val="black"/>
                </a:solidFill>
                <a:latin typeface="Times New Roman" panose="02020603050405020304" pitchFamily="18" charset="0"/>
              </a:rPr>
              <a:t> - </a:t>
            </a:r>
            <a:r>
              <a:rPr lang="en-US" sz="3200" b="1" dirty="0" err="1" smtClean="0">
                <a:solidFill>
                  <a:prstClr val="black"/>
                </a:solidFill>
                <a:latin typeface="Times New Roman" panose="02020603050405020304" pitchFamily="18" charset="0"/>
              </a:rPr>
              <a:t>Trung</a:t>
            </a:r>
            <a:r>
              <a:rPr lang="en-US" sz="3200" b="1" dirty="0" smtClean="0">
                <a:solidFill>
                  <a:prstClr val="black"/>
                </a:solidFill>
                <a:latin typeface="Times New Roman" panose="02020603050405020304" pitchFamily="18" charset="0"/>
              </a:rPr>
              <a:t>.</a:t>
            </a:r>
            <a:endParaRPr lang="vi-VN" sz="3200" b="1" dirty="0" smtClean="0">
              <a:solidFill>
                <a:prstClr val="black"/>
              </a:solidFill>
              <a:latin typeface="Times New Roman" panose="02020603050405020304" pitchFamily="18" charset="0"/>
            </a:endParaRPr>
          </a:p>
        </p:txBody>
      </p:sp>
      <p:sp>
        <p:nvSpPr>
          <p:cNvPr id="54299" name="Text Box 27"/>
          <p:cNvSpPr txBox="1">
            <a:spLocks noChangeArrowheads="1"/>
          </p:cNvSpPr>
          <p:nvPr/>
        </p:nvSpPr>
        <p:spPr bwMode="auto">
          <a:xfrm>
            <a:off x="4082473" y="4648215"/>
            <a:ext cx="7398325" cy="107632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spcBef>
                <a:spcPct val="50000"/>
              </a:spcBef>
            </a:pP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Căn</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cứ</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địa</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Việt</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Bắc</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được</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củng</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cố</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và</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mở</a:t>
            </a:r>
            <a:r>
              <a:rPr lang="en-US" sz="3200" b="1" dirty="0" smtClean="0">
                <a:solidFill>
                  <a:prstClr val="black"/>
                </a:solidFill>
                <a:latin typeface="Times New Roman" panose="02020603050405020304" pitchFamily="18" charset="0"/>
              </a:rPr>
              <a:t> </a:t>
            </a:r>
            <a:r>
              <a:rPr lang="en-US" sz="3200" b="1" dirty="0" err="1" smtClean="0">
                <a:solidFill>
                  <a:prstClr val="black"/>
                </a:solidFill>
                <a:latin typeface="Times New Roman" panose="02020603050405020304" pitchFamily="18" charset="0"/>
              </a:rPr>
              <a:t>rộng</a:t>
            </a:r>
            <a:r>
              <a:rPr lang="en-US" sz="3200" b="1" dirty="0" smtClean="0">
                <a:solidFill>
                  <a:prstClr val="black"/>
                </a:solidFill>
                <a:latin typeface="Times New Roman" panose="02020603050405020304" pitchFamily="18" charset="0"/>
              </a:rPr>
              <a:t>.</a:t>
            </a:r>
            <a:endParaRPr lang="vi-VN" sz="3200" b="1" dirty="0" smtClean="0">
              <a:solidFill>
                <a:prstClr val="black"/>
              </a:solidFill>
              <a:latin typeface="Times New Roman" panose="02020603050405020304" pitchFamily="18" charset="0"/>
            </a:endParaRPr>
          </a:p>
        </p:txBody>
      </p:sp>
      <p:sp>
        <p:nvSpPr>
          <p:cNvPr id="54303" name="Text Box 31"/>
          <p:cNvSpPr txBox="1">
            <a:spLocks noChangeArrowheads="1"/>
          </p:cNvSpPr>
          <p:nvPr/>
        </p:nvSpPr>
        <p:spPr bwMode="auto">
          <a:xfrm>
            <a:off x="1016000" y="914415"/>
            <a:ext cx="10769600" cy="74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algn="ctr">
              <a:spcBef>
                <a:spcPct val="50000"/>
              </a:spcBef>
            </a:pPr>
            <a:r>
              <a:rPr lang="en-US" sz="4265" b="1" dirty="0" err="1">
                <a:solidFill>
                  <a:srgbClr val="FF0000"/>
                </a:solidFill>
                <a:latin typeface="Times New Roman" panose="02020603050405020304" pitchFamily="18" charset="0"/>
              </a:rPr>
              <a:t>Chiến</a:t>
            </a:r>
            <a:r>
              <a:rPr lang="en-US" sz="4265" b="1" dirty="0">
                <a:solidFill>
                  <a:srgbClr val="FF0000"/>
                </a:solidFill>
                <a:latin typeface="Times New Roman" panose="02020603050405020304" pitchFamily="18" charset="0"/>
              </a:rPr>
              <a:t> </a:t>
            </a:r>
            <a:r>
              <a:rPr lang="en-US" sz="4265" b="1" dirty="0" err="1">
                <a:solidFill>
                  <a:srgbClr val="FF0000"/>
                </a:solidFill>
                <a:latin typeface="Times New Roman" panose="02020603050405020304" pitchFamily="18" charset="0"/>
              </a:rPr>
              <a:t>thắng</a:t>
            </a:r>
            <a:r>
              <a:rPr lang="en-US" sz="4265" b="1" dirty="0">
                <a:solidFill>
                  <a:srgbClr val="FF0000"/>
                </a:solidFill>
                <a:latin typeface="Times New Roman" panose="02020603050405020304" pitchFamily="18" charset="0"/>
              </a:rPr>
              <a:t> </a:t>
            </a:r>
            <a:r>
              <a:rPr lang="en-US" sz="4265" b="1" dirty="0" err="1">
                <a:solidFill>
                  <a:srgbClr val="FF0000"/>
                </a:solidFill>
                <a:latin typeface="Times New Roman" panose="02020603050405020304" pitchFamily="18" charset="0"/>
              </a:rPr>
              <a:t>Biên</a:t>
            </a:r>
            <a:r>
              <a:rPr lang="en-US" sz="4265" b="1" dirty="0">
                <a:solidFill>
                  <a:srgbClr val="FF0000"/>
                </a:solidFill>
                <a:latin typeface="Times New Roman" panose="02020603050405020304" pitchFamily="18" charset="0"/>
              </a:rPr>
              <a:t> </a:t>
            </a:r>
            <a:r>
              <a:rPr lang="en-US" sz="4265" b="1" dirty="0" err="1">
                <a:solidFill>
                  <a:srgbClr val="FF0000"/>
                </a:solidFill>
                <a:latin typeface="Times New Roman" panose="02020603050405020304" pitchFamily="18" charset="0"/>
              </a:rPr>
              <a:t>giới</a:t>
            </a:r>
            <a:r>
              <a:rPr lang="en-US" sz="4265" b="1" dirty="0">
                <a:solidFill>
                  <a:srgbClr val="FF0000"/>
                </a:solidFill>
                <a:latin typeface="Times New Roman" panose="02020603050405020304" pitchFamily="18" charset="0"/>
              </a:rPr>
              <a:t> </a:t>
            </a:r>
            <a:r>
              <a:rPr lang="en-US" sz="4265" b="1" dirty="0" err="1">
                <a:solidFill>
                  <a:srgbClr val="FF0000"/>
                </a:solidFill>
                <a:latin typeface="Times New Roman" panose="02020603050405020304" pitchFamily="18" charset="0"/>
              </a:rPr>
              <a:t>thu</a:t>
            </a:r>
            <a:r>
              <a:rPr lang="en-US" sz="4265" b="1" dirty="0">
                <a:solidFill>
                  <a:srgbClr val="FF0000"/>
                </a:solidFill>
                <a:latin typeface="Times New Roman" panose="02020603050405020304" pitchFamily="18" charset="0"/>
              </a:rPr>
              <a:t> - </a:t>
            </a:r>
            <a:r>
              <a:rPr lang="en-US" sz="4265" b="1" dirty="0" err="1">
                <a:solidFill>
                  <a:srgbClr val="FF0000"/>
                </a:solidFill>
                <a:latin typeface="Times New Roman" panose="02020603050405020304" pitchFamily="18" charset="0"/>
              </a:rPr>
              <a:t>đông</a:t>
            </a:r>
            <a:r>
              <a:rPr lang="en-US" sz="4265" b="1" dirty="0">
                <a:solidFill>
                  <a:srgbClr val="FF0000"/>
                </a:solidFill>
                <a:latin typeface="Times New Roman" panose="02020603050405020304" pitchFamily="18" charset="0"/>
              </a:rPr>
              <a:t> 1950</a:t>
            </a:r>
            <a:endParaRPr lang="en-US" sz="4265"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4291"/>
                                        </p:tgtEl>
                                        <p:attrNameLst>
                                          <p:attrName>style.visibility</p:attrName>
                                        </p:attrNameLst>
                                      </p:cBhvr>
                                      <p:to>
                                        <p:strVal val="visible"/>
                                      </p:to>
                                    </p:set>
                                    <p:anim calcmode="lin" valueType="num">
                                      <p:cBhvr>
                                        <p:cTn id="14" dur="1000" fill="hold"/>
                                        <p:tgtEl>
                                          <p:spTgt spid="54291"/>
                                        </p:tgtEl>
                                        <p:attrNameLst>
                                          <p:attrName>ppt_x</p:attrName>
                                        </p:attrNameLst>
                                      </p:cBhvr>
                                      <p:tavLst>
                                        <p:tav tm="0">
                                          <p:val>
                                            <p:strVal val="#ppt_x-.2"/>
                                          </p:val>
                                        </p:tav>
                                        <p:tav tm="100000">
                                          <p:val>
                                            <p:strVal val="#ppt_x"/>
                                          </p:val>
                                        </p:tav>
                                      </p:tavLst>
                                    </p:anim>
                                    <p:anim calcmode="lin" valueType="num">
                                      <p:cBhvr>
                                        <p:cTn id="15" dur="1000" fill="hold"/>
                                        <p:tgtEl>
                                          <p:spTgt spid="542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4291"/>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54292"/>
                                        </p:tgtEl>
                                        <p:attrNameLst>
                                          <p:attrName>style.visibility</p:attrName>
                                        </p:attrNameLst>
                                      </p:cBhvr>
                                      <p:to>
                                        <p:strVal val="visible"/>
                                      </p:to>
                                    </p:set>
                                    <p:anim calcmode="lin" valueType="num">
                                      <p:cBhvr>
                                        <p:cTn id="19" dur="1000" fill="hold"/>
                                        <p:tgtEl>
                                          <p:spTgt spid="54292"/>
                                        </p:tgtEl>
                                        <p:attrNameLst>
                                          <p:attrName>ppt_x</p:attrName>
                                        </p:attrNameLst>
                                      </p:cBhvr>
                                      <p:tavLst>
                                        <p:tav tm="0">
                                          <p:val>
                                            <p:strVal val="#ppt_x-.2"/>
                                          </p:val>
                                        </p:tav>
                                        <p:tav tm="100000">
                                          <p:val>
                                            <p:strVal val="#ppt_x"/>
                                          </p:val>
                                        </p:tav>
                                      </p:tavLst>
                                    </p:anim>
                                    <p:anim calcmode="lin" valueType="num">
                                      <p:cBhvr>
                                        <p:cTn id="20" dur="1000" fill="hold"/>
                                        <p:tgtEl>
                                          <p:spTgt spid="5429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54292"/>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54293"/>
                                        </p:tgtEl>
                                        <p:attrNameLst>
                                          <p:attrName>style.visibility</p:attrName>
                                        </p:attrNameLst>
                                      </p:cBhvr>
                                      <p:to>
                                        <p:strVal val="visible"/>
                                      </p:to>
                                    </p:set>
                                    <p:anim calcmode="lin" valueType="num">
                                      <p:cBhvr>
                                        <p:cTn id="24" dur="1000" fill="hold"/>
                                        <p:tgtEl>
                                          <p:spTgt spid="54293"/>
                                        </p:tgtEl>
                                        <p:attrNameLst>
                                          <p:attrName>ppt_x</p:attrName>
                                        </p:attrNameLst>
                                      </p:cBhvr>
                                      <p:tavLst>
                                        <p:tav tm="0">
                                          <p:val>
                                            <p:strVal val="#ppt_x-.2"/>
                                          </p:val>
                                        </p:tav>
                                        <p:tav tm="100000">
                                          <p:val>
                                            <p:strVal val="#ppt_x"/>
                                          </p:val>
                                        </p:tav>
                                      </p:tavLst>
                                    </p:anim>
                                    <p:anim calcmode="lin" valueType="num">
                                      <p:cBhvr>
                                        <p:cTn id="25" dur="1000" fill="hold"/>
                                        <p:tgtEl>
                                          <p:spTgt spid="5429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4293"/>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54297"/>
                                        </p:tgtEl>
                                        <p:attrNameLst>
                                          <p:attrName>style.visibility</p:attrName>
                                        </p:attrNameLst>
                                      </p:cBhvr>
                                      <p:to>
                                        <p:strVal val="visible"/>
                                      </p:to>
                                    </p:set>
                                    <p:anim calcmode="lin" valueType="num">
                                      <p:cBhvr>
                                        <p:cTn id="29" dur="1000" fill="hold"/>
                                        <p:tgtEl>
                                          <p:spTgt spid="54297"/>
                                        </p:tgtEl>
                                        <p:attrNameLst>
                                          <p:attrName>ppt_x</p:attrName>
                                        </p:attrNameLst>
                                      </p:cBhvr>
                                      <p:tavLst>
                                        <p:tav tm="0">
                                          <p:val>
                                            <p:strVal val="#ppt_x-.2"/>
                                          </p:val>
                                        </p:tav>
                                        <p:tav tm="100000">
                                          <p:val>
                                            <p:strVal val="#ppt_x"/>
                                          </p:val>
                                        </p:tav>
                                      </p:tavLst>
                                    </p:anim>
                                    <p:anim calcmode="lin" valueType="num">
                                      <p:cBhvr>
                                        <p:cTn id="30" dur="1000" fill="hold"/>
                                        <p:tgtEl>
                                          <p:spTgt spid="5429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54297"/>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54298"/>
                                        </p:tgtEl>
                                        <p:attrNameLst>
                                          <p:attrName>style.visibility</p:attrName>
                                        </p:attrNameLst>
                                      </p:cBhvr>
                                      <p:to>
                                        <p:strVal val="visible"/>
                                      </p:to>
                                    </p:set>
                                    <p:anim calcmode="lin" valueType="num">
                                      <p:cBhvr>
                                        <p:cTn id="34" dur="1000" fill="hold"/>
                                        <p:tgtEl>
                                          <p:spTgt spid="54298"/>
                                        </p:tgtEl>
                                        <p:attrNameLst>
                                          <p:attrName>ppt_x</p:attrName>
                                        </p:attrNameLst>
                                      </p:cBhvr>
                                      <p:tavLst>
                                        <p:tav tm="0">
                                          <p:val>
                                            <p:strVal val="#ppt_x-.2"/>
                                          </p:val>
                                        </p:tav>
                                        <p:tav tm="100000">
                                          <p:val>
                                            <p:strVal val="#ppt_x"/>
                                          </p:val>
                                        </p:tav>
                                      </p:tavLst>
                                    </p:anim>
                                    <p:anim calcmode="lin" valueType="num">
                                      <p:cBhvr>
                                        <p:cTn id="35" dur="1000" fill="hold"/>
                                        <p:tgtEl>
                                          <p:spTgt spid="54298"/>
                                        </p:tgtEl>
                                        <p:attrNameLst>
                                          <p:attrName>ppt_y</p:attrName>
                                        </p:attrNameLst>
                                      </p:cBhvr>
                                      <p:tavLst>
                                        <p:tav tm="0">
                                          <p:val>
                                            <p:strVal val="#ppt_y"/>
                                          </p:val>
                                        </p:tav>
                                        <p:tav tm="100000">
                                          <p:val>
                                            <p:strVal val="#ppt_y"/>
                                          </p:val>
                                        </p:tav>
                                      </p:tavLst>
                                    </p:anim>
                                    <p:animEffect transition="in" filter="wipe(right)" prLst="gradientSize: 0.1">
                                      <p:cBhvr>
                                        <p:cTn id="36" dur="1000"/>
                                        <p:tgtEl>
                                          <p:spTgt spid="54298"/>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54299"/>
                                        </p:tgtEl>
                                        <p:attrNameLst>
                                          <p:attrName>style.visibility</p:attrName>
                                        </p:attrNameLst>
                                      </p:cBhvr>
                                      <p:to>
                                        <p:strVal val="visible"/>
                                      </p:to>
                                    </p:set>
                                    <p:anim calcmode="lin" valueType="num">
                                      <p:cBhvr>
                                        <p:cTn id="39" dur="1000" fill="hold"/>
                                        <p:tgtEl>
                                          <p:spTgt spid="54299"/>
                                        </p:tgtEl>
                                        <p:attrNameLst>
                                          <p:attrName>ppt_x</p:attrName>
                                        </p:attrNameLst>
                                      </p:cBhvr>
                                      <p:tavLst>
                                        <p:tav tm="0">
                                          <p:val>
                                            <p:strVal val="#ppt_x-.2"/>
                                          </p:val>
                                        </p:tav>
                                        <p:tav tm="100000">
                                          <p:val>
                                            <p:strVal val="#ppt_x"/>
                                          </p:val>
                                        </p:tav>
                                      </p:tavLst>
                                    </p:anim>
                                    <p:anim calcmode="lin" valueType="num">
                                      <p:cBhvr>
                                        <p:cTn id="40" dur="1000" fill="hold"/>
                                        <p:tgtEl>
                                          <p:spTgt spid="54299"/>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4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1" grpId="0" bldLvl="0" animBg="1"/>
      <p:bldP spid="54292" grpId="0" bldLvl="0" animBg="1"/>
      <p:bldP spid="54293" grpId="0" bldLvl="0" animBg="1"/>
      <p:bldP spid="54297" grpId="0" bldLvl="0" animBg="1"/>
      <p:bldP spid="54298" grpId="0" bldLvl="0" animBg="1"/>
      <p:bldP spid="5429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8360833" y="738717"/>
            <a:ext cx="3522133"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endParaRPr lang="vi-VN" sz="2665">
              <a:solidFill>
                <a:prstClr val="black"/>
              </a:solidFill>
              <a:latin typeface="Times New Roman" panose="02020603050405020304"/>
              <a:cs typeface="Arial" panose="020B0604020202020204" pitchFamily="34" charset="0"/>
            </a:endParaRPr>
          </a:p>
        </p:txBody>
      </p:sp>
      <p:pic>
        <p:nvPicPr>
          <p:cNvPr id="22531" name="Picture 6" descr="cdbg3"/>
          <p:cNvPicPr>
            <a:picLocks noChangeAspect="1" noChangeArrowheads="1"/>
          </p:cNvPicPr>
          <p:nvPr/>
        </p:nvPicPr>
        <p:blipFill>
          <a:blip r:embed="rId1">
            <a:extLst>
              <a:ext uri="{28A0092B-C50C-407E-A947-70E740481C1C}">
                <a14:useLocalDpi xmlns:a14="http://schemas.microsoft.com/office/drawing/2010/main" val="0"/>
              </a:ext>
            </a:extLst>
          </a:blip>
          <a:srcRect l="2591" t="3740" r="9499" b="21198"/>
          <a:stretch>
            <a:fillRect/>
          </a:stretch>
        </p:blipFill>
        <p:spPr bwMode="auto">
          <a:xfrm>
            <a:off x="208185" y="99239"/>
            <a:ext cx="11904133" cy="5899476"/>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22533" name="TextBox 1"/>
          <p:cNvSpPr txBox="1">
            <a:spLocks noChangeArrowheads="1"/>
          </p:cNvSpPr>
          <p:nvPr/>
        </p:nvSpPr>
        <p:spPr bwMode="auto">
          <a:xfrm>
            <a:off x="287867" y="6172128"/>
            <a:ext cx="11904133"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r>
              <a:rPr lang="en-US" sz="2665" b="1" dirty="0" err="1">
                <a:solidFill>
                  <a:prstClr val="black"/>
                </a:solidFill>
                <a:latin typeface="Times New Roman" panose="02020603050405020304" pitchFamily="18" charset="0"/>
              </a:rPr>
              <a:t>Hình</a:t>
            </a:r>
            <a:r>
              <a:rPr lang="en-US" sz="2665" b="1" dirty="0">
                <a:solidFill>
                  <a:prstClr val="black"/>
                </a:solidFill>
                <a:latin typeface="Times New Roman" panose="02020603050405020304" pitchFamily="18" charset="0"/>
              </a:rPr>
              <a:t> 3: </a:t>
            </a:r>
            <a:r>
              <a:rPr lang="en-US" sz="2665" b="1" dirty="0" err="1">
                <a:solidFill>
                  <a:prstClr val="black"/>
                </a:solidFill>
                <a:latin typeface="Times New Roman" panose="02020603050405020304" pitchFamily="18" charset="0"/>
              </a:rPr>
              <a:t>Tù</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binh</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Pháp</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bị</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bắt</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trong</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chiến</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dịch</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Biên</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giới</a:t>
            </a:r>
            <a:r>
              <a:rPr lang="en-US" sz="2665" b="1" dirty="0">
                <a:solidFill>
                  <a:prstClr val="black"/>
                </a:solidFill>
                <a:latin typeface="Times New Roman" panose="02020603050405020304" pitchFamily="18" charset="0"/>
              </a:rPr>
              <a:t> </a:t>
            </a:r>
            <a:r>
              <a:rPr lang="en-US" sz="2665" b="1" dirty="0" err="1">
                <a:solidFill>
                  <a:prstClr val="black"/>
                </a:solidFill>
                <a:latin typeface="Times New Roman" panose="02020603050405020304" pitchFamily="18" charset="0"/>
              </a:rPr>
              <a:t>thu</a:t>
            </a:r>
            <a:r>
              <a:rPr lang="en-US" sz="2665" b="1" dirty="0">
                <a:solidFill>
                  <a:prstClr val="black"/>
                </a:solidFill>
                <a:latin typeface="Times New Roman" panose="02020603050405020304" pitchFamily="18" charset="0"/>
              </a:rPr>
              <a:t> - </a:t>
            </a:r>
            <a:r>
              <a:rPr lang="en-US" sz="2665" b="1" dirty="0" err="1">
                <a:solidFill>
                  <a:prstClr val="black"/>
                </a:solidFill>
                <a:latin typeface="Times New Roman" panose="02020603050405020304" pitchFamily="18" charset="0"/>
              </a:rPr>
              <a:t>đông</a:t>
            </a:r>
            <a:r>
              <a:rPr lang="en-US" sz="2665" b="1" dirty="0">
                <a:solidFill>
                  <a:prstClr val="black"/>
                </a:solidFill>
                <a:latin typeface="Times New Roman" panose="02020603050405020304" pitchFamily="18" charset="0"/>
              </a:rPr>
              <a:t> 1950 </a:t>
            </a:r>
            <a:endParaRPr lang="en-US" sz="2665"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ransition>
    <p:cover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362" name="Picture 9" descr="5"/>
          <p:cNvPicPr>
            <a:picLocks noChangeAspect="1"/>
          </p:cNvPicPr>
          <p:nvPr/>
        </p:nvPicPr>
        <p:blipFill>
          <a:blip r:embed="rId1"/>
          <a:stretch>
            <a:fillRect/>
          </a:stretch>
        </p:blipFill>
        <p:spPr>
          <a:xfrm>
            <a:off x="1524000" y="0"/>
            <a:ext cx="4348163" cy="3794125"/>
          </a:xfrm>
          <a:prstGeom prst="rect">
            <a:avLst/>
          </a:prstGeom>
          <a:noFill/>
          <a:ln w="9525">
            <a:noFill/>
          </a:ln>
        </p:spPr>
      </p:pic>
      <p:sp>
        <p:nvSpPr>
          <p:cNvPr id="15363" name="Text Box 4"/>
          <p:cNvSpPr txBox="1"/>
          <p:nvPr/>
        </p:nvSpPr>
        <p:spPr>
          <a:xfrm>
            <a:off x="6146800" y="3733483"/>
            <a:ext cx="4648200" cy="506730"/>
          </a:xfrm>
          <a:prstGeom prst="rect">
            <a:avLst/>
          </a:prstGeom>
          <a:noFill/>
          <a:ln w="9525">
            <a:noFill/>
          </a:ln>
        </p:spPr>
        <p:txBody>
          <a:bodyPr>
            <a:spAutoFit/>
          </a:bodyPr>
          <a:p>
            <a:pPr algn="ctr"/>
            <a:r>
              <a:rPr sz="2700" b="1" dirty="0">
                <a:solidFill>
                  <a:srgbClr val="0000FF"/>
                </a:solidFill>
                <a:latin typeface="Times New Roman" panose="02020603050405020304" pitchFamily="18" charset="0"/>
                <a:cs typeface="Times New Roman" panose="02020603050405020304" pitchFamily="18" charset="0"/>
              </a:rPr>
              <a:t>Anh hùng La </a:t>
            </a:r>
            <a:r>
              <a:rPr lang="id-ID" altLang="x-none" sz="2700" b="1" dirty="0">
                <a:solidFill>
                  <a:srgbClr val="0000FF"/>
                </a:solidFill>
                <a:latin typeface="Times New Roman" panose="02020603050405020304" pitchFamily="18" charset="0"/>
                <a:cs typeface="Times New Roman" panose="02020603050405020304" pitchFamily="18" charset="0"/>
              </a:rPr>
              <a:t>Vă</a:t>
            </a:r>
            <a:r>
              <a:rPr sz="2700" b="1" dirty="0">
                <a:solidFill>
                  <a:srgbClr val="0000FF"/>
                </a:solidFill>
                <a:latin typeface="Times New Roman" panose="02020603050405020304" pitchFamily="18" charset="0"/>
                <a:cs typeface="Times New Roman" panose="02020603050405020304" pitchFamily="18" charset="0"/>
              </a:rPr>
              <a:t>n C</a:t>
            </a:r>
            <a:r>
              <a:rPr lang="id-ID" altLang="x-none" sz="2700" b="1" dirty="0">
                <a:solidFill>
                  <a:srgbClr val="0000FF"/>
                </a:solidFill>
                <a:latin typeface="Times New Roman" panose="02020603050405020304" pitchFamily="18" charset="0"/>
                <a:cs typeface="Times New Roman" panose="02020603050405020304" pitchFamily="18" charset="0"/>
              </a:rPr>
              <a:t>ầ</a:t>
            </a:r>
            <a:r>
              <a:rPr sz="2700" b="1" dirty="0">
                <a:solidFill>
                  <a:srgbClr val="0000FF"/>
                </a:solidFill>
                <a:latin typeface="Times New Roman" panose="02020603050405020304" pitchFamily="18" charset="0"/>
                <a:cs typeface="Times New Roman" panose="02020603050405020304" pitchFamily="18" charset="0"/>
              </a:rPr>
              <a:t>u</a:t>
            </a:r>
            <a:endParaRPr sz="27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5364" name="Picture 6" descr="La-van-cau"/>
          <p:cNvPicPr>
            <a:picLocks noChangeAspect="1"/>
          </p:cNvPicPr>
          <p:nvPr/>
        </p:nvPicPr>
        <p:blipFill>
          <a:blip r:embed="rId2"/>
          <a:stretch>
            <a:fillRect/>
          </a:stretch>
        </p:blipFill>
        <p:spPr>
          <a:xfrm>
            <a:off x="6002338" y="0"/>
            <a:ext cx="4640262" cy="3733800"/>
          </a:xfrm>
          <a:prstGeom prst="rect">
            <a:avLst/>
          </a:prstGeom>
          <a:noFill/>
          <a:ln w="9525">
            <a:noFill/>
          </a:ln>
        </p:spPr>
      </p:pic>
      <p:sp>
        <p:nvSpPr>
          <p:cNvPr id="15365" name="Text Box 14"/>
          <p:cNvSpPr txBox="1"/>
          <p:nvPr/>
        </p:nvSpPr>
        <p:spPr>
          <a:xfrm>
            <a:off x="1176020" y="3733800"/>
            <a:ext cx="4696460" cy="1245235"/>
          </a:xfrm>
          <a:prstGeom prst="rect">
            <a:avLst/>
          </a:prstGeom>
          <a:noFill/>
          <a:ln w="9525">
            <a:noFill/>
          </a:ln>
        </p:spPr>
        <p:txBody>
          <a:bodyPr wrap="square">
            <a:spAutoFit/>
          </a:bodyPr>
          <a:p>
            <a:pPr algn="just">
              <a:spcBef>
                <a:spcPct val="50000"/>
              </a:spcBef>
            </a:pPr>
            <a:r>
              <a:rPr sz="2500" b="1" i="1" dirty="0">
                <a:solidFill>
                  <a:srgbClr val="0000FF"/>
                </a:solidFill>
                <a:latin typeface="Times New Roman" panose="02020603050405020304" pitchFamily="18" charset="0"/>
              </a:rPr>
              <a:t>Một cánh quân của bộ đội ta tiến vào chiếm cứ điểm Đông Khê trong chiến dịch Biên giới 1950.</a:t>
            </a:r>
            <a:endParaRPr lang="vi-VN" altLang="x-none" sz="2500" b="1" dirty="0">
              <a:solidFill>
                <a:srgbClr val="0000FF"/>
              </a:solidFill>
              <a:latin typeface="Times New Roman" panose="02020603050405020304" pitchFamily="18" charset="0"/>
            </a:endParaRPr>
          </a:p>
        </p:txBody>
      </p:sp>
      <p:sp>
        <p:nvSpPr>
          <p:cNvPr id="15366" name="Text Box 15"/>
          <p:cNvSpPr txBox="1"/>
          <p:nvPr/>
        </p:nvSpPr>
        <p:spPr>
          <a:xfrm>
            <a:off x="691515" y="4800600"/>
            <a:ext cx="10693400" cy="2002155"/>
          </a:xfrm>
          <a:prstGeom prst="rect">
            <a:avLst/>
          </a:prstGeom>
          <a:noFill/>
          <a:ln w="9525">
            <a:noFill/>
          </a:ln>
        </p:spPr>
        <p:txBody>
          <a:bodyPr wrap="square">
            <a:spAutoFit/>
          </a:bodyPr>
          <a:p>
            <a:pPr algn="just">
              <a:lnSpc>
                <a:spcPct val="115000"/>
              </a:lnSpc>
            </a:pPr>
            <a:r>
              <a:rPr sz="2700" b="1" i="1" dirty="0">
                <a:solidFill>
                  <a:srgbClr val="FF0000"/>
                </a:solidFill>
                <a:latin typeface="Times New Roman" panose="02020603050405020304" pitchFamily="18" charset="0"/>
              </a:rPr>
              <a:t>Trận Đông Khê (Chiến dịch Biên giới năm 1950), khi đang chỉ huy tổ bộc phá phá rào, anh La Văn Cầu bị thương gẫy nát cánh tay, anh đã dũng cảm nhờ đồng đội chặt đứt để khỏi vướng, dùng tay trái ôm bộc phá đánh mở đường, tạo thời cơ cho đơn vị đánh chiếm đồn địch.</a:t>
            </a:r>
            <a:r>
              <a:rPr sz="2400" b="1" i="1" dirty="0">
                <a:solidFill>
                  <a:srgbClr val="FF0000"/>
                </a:solidFill>
                <a:latin typeface="Times New Roman" panose="02020603050405020304" pitchFamily="18" charset="0"/>
              </a:rPr>
              <a:t> </a:t>
            </a:r>
            <a:endParaRPr lang="vi-VN" altLang="x-none" sz="2400" b="1" dirty="0">
              <a:solidFill>
                <a:srgbClr val="FF0000"/>
              </a:solidFill>
              <a:latin typeface="Times New Roman" panose="02020603050405020304" pitchFamily="18" charset="0"/>
            </a:endParaRPr>
          </a:p>
        </p:txBody>
      </p:sp>
    </p:spTree>
    <p:custDataLst>
      <p:tags r:id="rId3"/>
    </p:custDataLst>
  </p:cSld>
  <p:clrMapOvr>
    <a:masterClrMapping/>
  </p:clrMapOvr>
  <p:transition spd="slow">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descr="2"/>
          <p:cNvPicPr>
            <a:picLocks noChangeAspect="1" noChangeArrowheads="1"/>
          </p:cNvPicPr>
          <p:nvPr/>
        </p:nvPicPr>
        <p:blipFill>
          <a:blip r:embed="rId1" cstate="print">
            <a:lum contrast="54000"/>
            <a:extLst>
              <a:ext uri="{28A0092B-C50C-407E-A947-70E740481C1C}">
                <a14:useLocalDpi xmlns:a14="http://schemas.microsoft.com/office/drawing/2010/main" val="0"/>
              </a:ext>
            </a:extLst>
          </a:blip>
          <a:srcRect/>
          <a:stretch>
            <a:fillRect/>
          </a:stretch>
        </p:blipFill>
        <p:spPr bwMode="auto">
          <a:xfrm>
            <a:off x="101600" y="76200"/>
            <a:ext cx="705273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9747" name="Text Box 3"/>
          <p:cNvSpPr txBox="1">
            <a:spLocks noChangeArrowheads="1"/>
          </p:cNvSpPr>
          <p:nvPr/>
        </p:nvSpPr>
        <p:spPr bwMode="auto">
          <a:xfrm>
            <a:off x="6705600" y="459317"/>
            <a:ext cx="5486400" cy="2799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just">
              <a:spcBef>
                <a:spcPct val="50000"/>
              </a:spcBef>
            </a:pPr>
            <a:r>
              <a:rPr lang="vi-VN" altLang="en-US" sz="3200" b="1" dirty="0" err="1">
                <a:latin typeface="Times New Roman" panose="02020603050405020304" pitchFamily="18" charset="0"/>
              </a:rPr>
              <a:t>-</a:t>
            </a:r>
            <a:r>
              <a:rPr lang="en-US" sz="3200" b="1" dirty="0">
                <a:latin typeface="Times New Roman" panose="02020603050405020304" pitchFamily="18" charset="0"/>
              </a:rPr>
              <a:t> La </a:t>
            </a:r>
            <a:r>
              <a:rPr lang="en-US" sz="3200" b="1" dirty="0" err="1">
                <a:latin typeface="Times New Roman" panose="02020603050405020304" pitchFamily="18" charset="0"/>
              </a:rPr>
              <a:t>Văn</a:t>
            </a:r>
            <a:r>
              <a:rPr lang="en-US" sz="3200" b="1" dirty="0">
                <a:latin typeface="Times New Roman" panose="02020603050405020304" pitchFamily="18" charset="0"/>
              </a:rPr>
              <a:t> </a:t>
            </a:r>
            <a:r>
              <a:rPr lang="en-US" sz="3200" b="1" dirty="0" err="1">
                <a:latin typeface="Times New Roman" panose="02020603050405020304" pitchFamily="18" charset="0"/>
              </a:rPr>
              <a:t>Cầu</a:t>
            </a:r>
            <a:r>
              <a:rPr lang="en-US" sz="3200" b="1" dirty="0">
                <a:latin typeface="Times New Roman" panose="02020603050405020304" pitchFamily="18" charset="0"/>
              </a:rPr>
              <a:t> </a:t>
            </a:r>
            <a:r>
              <a:rPr lang="en-US" sz="3200" b="1" dirty="0" err="1">
                <a:latin typeface="Times New Roman" panose="02020603050405020304" pitchFamily="18" charset="0"/>
              </a:rPr>
              <a:t>sinh</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1932, </a:t>
            </a:r>
            <a:r>
              <a:rPr lang="en-US" sz="3200" b="1" dirty="0" err="1">
                <a:latin typeface="Times New Roman" panose="02020603050405020304" pitchFamily="18" charset="0"/>
              </a:rPr>
              <a:t>người</a:t>
            </a:r>
            <a:r>
              <a:rPr lang="en-US" sz="3200" b="1" dirty="0">
                <a:latin typeface="Times New Roman" panose="02020603050405020304" pitchFamily="18" charset="0"/>
              </a:rPr>
              <a:t> </a:t>
            </a:r>
            <a:r>
              <a:rPr lang="en-US" sz="3200" b="1" dirty="0" err="1">
                <a:latin typeface="Times New Roman" panose="02020603050405020304" pitchFamily="18" charset="0"/>
              </a:rPr>
              <a:t>dân</a:t>
            </a:r>
            <a:r>
              <a:rPr lang="en-US" sz="3200" b="1" dirty="0">
                <a:latin typeface="Times New Roman" panose="02020603050405020304" pitchFamily="18" charset="0"/>
              </a:rPr>
              <a:t> </a:t>
            </a:r>
            <a:r>
              <a:rPr lang="en-US" sz="3200" b="1" dirty="0" err="1">
                <a:latin typeface="Times New Roman" panose="02020603050405020304" pitchFamily="18" charset="0"/>
              </a:rPr>
              <a:t>tộc</a:t>
            </a:r>
            <a:r>
              <a:rPr lang="en-US" sz="3200" b="1" dirty="0">
                <a:latin typeface="Times New Roman" panose="02020603050405020304" pitchFamily="18" charset="0"/>
              </a:rPr>
              <a:t> </a:t>
            </a:r>
            <a:r>
              <a:rPr lang="en-US" sz="3200" b="1" dirty="0" err="1">
                <a:latin typeface="Times New Roman" panose="02020603050405020304" pitchFamily="18" charset="0"/>
              </a:rPr>
              <a:t>T</a:t>
            </a:r>
            <a:r>
              <a:rPr lang="en-US" sz="3200" b="1" dirty="0" err="1">
                <a:latin typeface="Times New Roman" panose="02020603050405020304" pitchFamily="18" charset="0"/>
                <a:cs typeface="Times New Roman" panose="02020603050405020304" pitchFamily="18" charset="0"/>
              </a:rPr>
              <a:t>à</a:t>
            </a:r>
            <a:r>
              <a:rPr lang="en-US" sz="3200" b="1" dirty="0" err="1">
                <a:latin typeface="Times New Roman" panose="02020603050405020304" pitchFamily="18" charset="0"/>
              </a:rPr>
              <a:t>y</a:t>
            </a:r>
            <a:r>
              <a:rPr lang="en-US" sz="3200" b="1" dirty="0">
                <a:latin typeface="Times New Roman" panose="02020603050405020304" pitchFamily="18" charset="0"/>
              </a:rPr>
              <a:t> </a:t>
            </a:r>
            <a:r>
              <a:rPr lang="en-US" sz="3200" b="1" dirty="0" err="1">
                <a:latin typeface="Times New Roman" panose="02020603050405020304" pitchFamily="18" charset="0"/>
              </a:rPr>
              <a:t>quê</a:t>
            </a:r>
            <a:r>
              <a:rPr lang="en-US" sz="3200" b="1" dirty="0">
                <a:latin typeface="Times New Roman" panose="02020603050405020304" pitchFamily="18" charset="0"/>
              </a:rPr>
              <a:t> ở </a:t>
            </a:r>
            <a:r>
              <a:rPr lang="en-US" sz="3200" b="1" dirty="0" err="1">
                <a:latin typeface="Times New Roman" panose="02020603050405020304" pitchFamily="18" charset="0"/>
              </a:rPr>
              <a:t>tỉnh</a:t>
            </a:r>
            <a:r>
              <a:rPr lang="en-US" sz="3200" b="1" dirty="0">
                <a:latin typeface="Times New Roman" panose="02020603050405020304" pitchFamily="18" charset="0"/>
              </a:rPr>
              <a:t> Cao </a:t>
            </a:r>
            <a:r>
              <a:rPr lang="en-US" sz="3200" b="1" dirty="0" err="1">
                <a:latin typeface="Times New Roman" panose="02020603050405020304" pitchFamily="18" charset="0"/>
              </a:rPr>
              <a:t>Bằng</a:t>
            </a:r>
            <a:endParaRPr lang="en-US" sz="3200" b="1" dirty="0">
              <a:latin typeface="Times New Roman" panose="02020603050405020304" pitchFamily="18" charset="0"/>
            </a:endParaRPr>
          </a:p>
          <a:p>
            <a:pPr algn="just">
              <a:spcBef>
                <a:spcPct val="50000"/>
              </a:spcBef>
            </a:pPr>
            <a:r>
              <a:rPr lang="en-US" sz="3200" b="1" dirty="0">
                <a:latin typeface="Times New Roman" panose="02020603050405020304" pitchFamily="18" charset="0"/>
              </a:rPr>
              <a:t>- </a:t>
            </a:r>
            <a:r>
              <a:rPr lang="en-US" sz="3200" b="1" dirty="0" err="1">
                <a:latin typeface="Times New Roman" panose="02020603050405020304" pitchFamily="18" charset="0"/>
              </a:rPr>
              <a:t>Nhập</a:t>
            </a:r>
            <a:r>
              <a:rPr lang="en-US" sz="3200" b="1" dirty="0">
                <a:latin typeface="Times New Roman" panose="02020603050405020304" pitchFamily="18" charset="0"/>
              </a:rPr>
              <a:t> </a:t>
            </a:r>
            <a:r>
              <a:rPr lang="en-US" sz="3200" b="1" dirty="0" err="1">
                <a:latin typeface="Times New Roman" panose="02020603050405020304" pitchFamily="18" charset="0"/>
              </a:rPr>
              <a:t>ngũ</a:t>
            </a:r>
            <a:r>
              <a:rPr lang="en-US" sz="3200" b="1" dirty="0">
                <a:latin typeface="Times New Roman" panose="02020603050405020304" pitchFamily="18" charset="0"/>
              </a:rPr>
              <a:t> </a:t>
            </a:r>
            <a:r>
              <a:rPr lang="en-US" sz="3200" b="1" dirty="0" err="1">
                <a:latin typeface="Times New Roman" panose="02020603050405020304" pitchFamily="18" charset="0"/>
              </a:rPr>
              <a:t>năm</a:t>
            </a:r>
            <a:r>
              <a:rPr lang="en-US" sz="3200" b="1" dirty="0">
                <a:latin typeface="Times New Roman" panose="02020603050405020304" pitchFamily="18" charset="0"/>
              </a:rPr>
              <a:t> 16 </a:t>
            </a:r>
            <a:r>
              <a:rPr lang="en-US" sz="3200" b="1" dirty="0" err="1">
                <a:latin typeface="Times New Roman" panose="02020603050405020304" pitchFamily="18" charset="0"/>
              </a:rPr>
              <a:t>tuổi</a:t>
            </a:r>
            <a:r>
              <a:rPr lang="en-US" sz="3200" b="1" dirty="0">
                <a:latin typeface="Times New Roman" panose="02020603050405020304" pitchFamily="18" charset="0"/>
              </a:rPr>
              <a:t>, </a:t>
            </a:r>
            <a:r>
              <a:rPr lang="en-US" sz="3200" b="1" dirty="0" err="1">
                <a:latin typeface="Times New Roman" panose="02020603050405020304" pitchFamily="18" charset="0"/>
              </a:rPr>
              <a:t>tham</a:t>
            </a:r>
            <a:r>
              <a:rPr lang="en-US" sz="3200" b="1" dirty="0">
                <a:latin typeface="Times New Roman" panose="02020603050405020304" pitchFamily="18" charset="0"/>
              </a:rPr>
              <a:t> </a:t>
            </a:r>
            <a:r>
              <a:rPr lang="en-US" sz="3200" b="1" dirty="0" err="1">
                <a:latin typeface="Times New Roman" panose="02020603050405020304" pitchFamily="18" charset="0"/>
              </a:rPr>
              <a:t>gia</a:t>
            </a:r>
            <a:r>
              <a:rPr lang="en-US" sz="3200" b="1" dirty="0">
                <a:latin typeface="Times New Roman" panose="02020603050405020304" pitchFamily="18" charset="0"/>
              </a:rPr>
              <a:t> </a:t>
            </a:r>
            <a:r>
              <a:rPr lang="en-US" sz="3200" b="1" dirty="0" err="1">
                <a:latin typeface="Times New Roman" panose="02020603050405020304" pitchFamily="18" charset="0"/>
              </a:rPr>
              <a:t>đánh</a:t>
            </a:r>
            <a:r>
              <a:rPr lang="en-US" sz="3200" b="1" dirty="0">
                <a:latin typeface="Times New Roman" panose="02020603050405020304" pitchFamily="18" charset="0"/>
              </a:rPr>
              <a:t> </a:t>
            </a:r>
            <a:r>
              <a:rPr lang="en-US" sz="3200" b="1" dirty="0" err="1">
                <a:latin typeface="Times New Roman" panose="02020603050405020304" pitchFamily="18" charset="0"/>
              </a:rPr>
              <a:t>giặc</a:t>
            </a:r>
            <a:r>
              <a:rPr lang="en-US" sz="3200" b="1" dirty="0">
                <a:latin typeface="Times New Roman" panose="02020603050405020304" pitchFamily="18" charset="0"/>
              </a:rPr>
              <a:t> </a:t>
            </a:r>
            <a:r>
              <a:rPr lang="en-US" sz="3200" b="1" dirty="0" err="1">
                <a:latin typeface="Times New Roman" panose="02020603050405020304" pitchFamily="18" charset="0"/>
              </a:rPr>
              <a:t>nhiều</a:t>
            </a:r>
            <a:r>
              <a:rPr lang="en-US" sz="3200" b="1" dirty="0">
                <a:latin typeface="Times New Roman" panose="02020603050405020304" pitchFamily="18" charset="0"/>
              </a:rPr>
              <a:t> </a:t>
            </a:r>
            <a:r>
              <a:rPr lang="en-US" sz="3200" b="1" dirty="0" err="1">
                <a:latin typeface="Times New Roman" panose="02020603050405020304" pitchFamily="18" charset="0"/>
              </a:rPr>
              <a:t>trận</a:t>
            </a:r>
            <a:r>
              <a:rPr lang="en-US" sz="3200" b="1" dirty="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159748" name="Text Box 4"/>
          <p:cNvSpPr txBox="1">
            <a:spLocks noChangeArrowheads="1"/>
          </p:cNvSpPr>
          <p:nvPr/>
        </p:nvSpPr>
        <p:spPr bwMode="auto">
          <a:xfrm>
            <a:off x="6705600" y="3429000"/>
            <a:ext cx="5283200" cy="2553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just">
              <a:spcBef>
                <a:spcPct val="50000"/>
              </a:spcBef>
            </a:pPr>
            <a:r>
              <a:rPr lang="vi-VN" altLang="en-US" sz="3200" b="1" dirty="0" err="1">
                <a:latin typeface="Times New Roman" panose="02020603050405020304" pitchFamily="18" charset="0"/>
              </a:rPr>
              <a:t>- </a:t>
            </a:r>
            <a:r>
              <a:rPr lang="en-US" sz="3200" b="1" dirty="0" err="1">
                <a:latin typeface="Times New Roman" panose="02020603050405020304" pitchFamily="18" charset="0"/>
              </a:rPr>
              <a:t>Anh</a:t>
            </a:r>
            <a:r>
              <a:rPr lang="en-US" sz="3200" b="1" dirty="0">
                <a:latin typeface="Times New Roman" panose="02020603050405020304" pitchFamily="18" charset="0"/>
              </a:rPr>
              <a:t> </a:t>
            </a:r>
            <a:r>
              <a:rPr lang="en-US" sz="3200" b="1" dirty="0" err="1">
                <a:latin typeface="Times New Roman" panose="02020603050405020304" pitchFamily="18" charset="0"/>
              </a:rPr>
              <a:t>được</a:t>
            </a:r>
            <a:r>
              <a:rPr lang="en-US" sz="3200" b="1" dirty="0">
                <a:latin typeface="Times New Roman" panose="02020603050405020304" pitchFamily="18" charset="0"/>
              </a:rPr>
              <a:t> </a:t>
            </a:r>
            <a:r>
              <a:rPr lang="en-US" sz="3200" b="1" dirty="0" err="1">
                <a:latin typeface="Times New Roman" panose="02020603050405020304" pitchFamily="18" charset="0"/>
              </a:rPr>
              <a:t>Chính</a:t>
            </a:r>
            <a:r>
              <a:rPr lang="en-US" sz="3200" b="1" dirty="0">
                <a:latin typeface="Times New Roman" panose="02020603050405020304" pitchFamily="18" charset="0"/>
              </a:rPr>
              <a:t> </a:t>
            </a:r>
            <a:r>
              <a:rPr lang="en-US" sz="3200" b="1" dirty="0" err="1">
                <a:latin typeface="Times New Roman" panose="02020603050405020304" pitchFamily="18" charset="0"/>
              </a:rPr>
              <a:t>phủ</a:t>
            </a:r>
            <a:r>
              <a:rPr lang="en-US" sz="3200" b="1" dirty="0">
                <a:latin typeface="Times New Roman" panose="02020603050405020304" pitchFamily="18" charset="0"/>
              </a:rPr>
              <a:t> </a:t>
            </a:r>
            <a:r>
              <a:rPr lang="en-US" sz="3200" b="1" dirty="0" err="1">
                <a:latin typeface="Times New Roman" panose="02020603050405020304" pitchFamily="18" charset="0"/>
              </a:rPr>
              <a:t>tặng</a:t>
            </a:r>
            <a:r>
              <a:rPr lang="en-US" sz="3200" b="1" dirty="0">
                <a:latin typeface="Times New Roman" panose="02020603050405020304" pitchFamily="18" charset="0"/>
              </a:rPr>
              <a:t> </a:t>
            </a:r>
            <a:r>
              <a:rPr lang="en-US" sz="3200" b="1" dirty="0" err="1">
                <a:latin typeface="Times New Roman" panose="02020603050405020304" pitchFamily="18" charset="0"/>
              </a:rPr>
              <a:t>danh</a:t>
            </a:r>
            <a:r>
              <a:rPr lang="en-US" sz="3200" b="1" dirty="0">
                <a:latin typeface="Times New Roman" panose="02020603050405020304" pitchFamily="18" charset="0"/>
              </a:rPr>
              <a:t> </a:t>
            </a:r>
            <a:r>
              <a:rPr lang="en-US" sz="3200" b="1" dirty="0" err="1">
                <a:latin typeface="Times New Roman" panose="02020603050405020304" pitchFamily="18" charset="0"/>
              </a:rPr>
              <a:t>hiệu</a:t>
            </a:r>
            <a:r>
              <a:rPr lang="en-US" sz="3200" b="1" dirty="0">
                <a:latin typeface="Times New Roman" panose="02020603050405020304" pitchFamily="18" charset="0"/>
              </a:rPr>
              <a:t> </a:t>
            </a:r>
            <a:r>
              <a:rPr lang="en-US" sz="3200" b="1" dirty="0" err="1">
                <a:latin typeface="Times New Roman" panose="02020603050405020304" pitchFamily="18" charset="0"/>
              </a:rPr>
              <a:t>Anh</a:t>
            </a:r>
            <a:r>
              <a:rPr lang="en-US" sz="3200" b="1" dirty="0">
                <a:latin typeface="Times New Roman" panose="02020603050405020304" pitchFamily="18" charset="0"/>
              </a:rPr>
              <a:t> </a:t>
            </a:r>
            <a:r>
              <a:rPr lang="en-US" sz="3200" b="1" dirty="0" err="1">
                <a:latin typeface="Times New Roman" panose="02020603050405020304" pitchFamily="18" charset="0"/>
              </a:rPr>
              <a:t>hùng</a:t>
            </a:r>
            <a:r>
              <a:rPr lang="en-US" sz="3200" b="1" dirty="0">
                <a:latin typeface="Times New Roman" panose="02020603050405020304" pitchFamily="18" charset="0"/>
              </a:rPr>
              <a:t> </a:t>
            </a:r>
            <a:r>
              <a:rPr lang="en-US" sz="3200" b="1" dirty="0" err="1">
                <a:latin typeface="Times New Roman" panose="02020603050405020304" pitchFamily="18" charset="0"/>
              </a:rPr>
              <a:t>lực</a:t>
            </a:r>
            <a:r>
              <a:rPr lang="en-US" sz="3200" b="1" dirty="0">
                <a:latin typeface="Times New Roman" panose="02020603050405020304" pitchFamily="18" charset="0"/>
              </a:rPr>
              <a:t> </a:t>
            </a:r>
            <a:r>
              <a:rPr lang="en-US" sz="3200" b="1" dirty="0" err="1">
                <a:latin typeface="Times New Roman" panose="02020603050405020304" pitchFamily="18" charset="0"/>
              </a:rPr>
              <a:t>lượng</a:t>
            </a:r>
            <a:r>
              <a:rPr lang="en-US" sz="3200" b="1" dirty="0">
                <a:latin typeface="Times New Roman" panose="02020603050405020304" pitchFamily="18" charset="0"/>
              </a:rPr>
              <a:t> </a:t>
            </a:r>
            <a:r>
              <a:rPr lang="en-US" sz="3200" b="1" dirty="0" err="1">
                <a:latin typeface="Times New Roman" panose="02020603050405020304" pitchFamily="18" charset="0"/>
              </a:rPr>
              <a:t>vũ</a:t>
            </a:r>
            <a:r>
              <a:rPr lang="en-US" sz="3200" b="1" dirty="0">
                <a:latin typeface="Times New Roman" panose="02020603050405020304" pitchFamily="18" charset="0"/>
              </a:rPr>
              <a:t> </a:t>
            </a:r>
            <a:r>
              <a:rPr lang="en-US" sz="3200" b="1" dirty="0" err="1">
                <a:latin typeface="Times New Roman" panose="02020603050405020304" pitchFamily="18" charset="0"/>
              </a:rPr>
              <a:t>trang</a:t>
            </a:r>
            <a:r>
              <a:rPr lang="en-US" sz="3200" b="1" dirty="0">
                <a:latin typeface="Times New Roman" panose="02020603050405020304" pitchFamily="18" charset="0"/>
              </a:rPr>
              <a:t> </a:t>
            </a:r>
            <a:r>
              <a:rPr lang="en-US" sz="3200" b="1" dirty="0" err="1">
                <a:latin typeface="Times New Roman" panose="02020603050405020304" pitchFamily="18" charset="0"/>
              </a:rPr>
              <a:t>nhân</a:t>
            </a:r>
            <a:r>
              <a:rPr lang="en-US" sz="3200" b="1" dirty="0">
                <a:latin typeface="Times New Roman" panose="02020603050405020304" pitchFamily="18" charset="0"/>
              </a:rPr>
              <a:t> </a:t>
            </a:r>
            <a:r>
              <a:rPr lang="en-US" sz="3200" b="1" dirty="0" err="1">
                <a:latin typeface="Times New Roman" panose="02020603050405020304" pitchFamily="18" charset="0"/>
              </a:rPr>
              <a:t>dân</a:t>
            </a:r>
            <a:r>
              <a:rPr lang="en-US" sz="3200" b="1" dirty="0">
                <a:latin typeface="Times New Roman" panose="02020603050405020304" pitchFamily="18" charset="0"/>
              </a:rPr>
              <a:t> </a:t>
            </a:r>
            <a:r>
              <a:rPr lang="en-US" sz="3200" b="1" dirty="0" err="1">
                <a:latin typeface="Times New Roman" panose="02020603050405020304" pitchFamily="18" charset="0"/>
              </a:rPr>
              <a:t>v</a:t>
            </a:r>
            <a:r>
              <a:rPr lang="en-US" sz="3200" b="1" dirty="0" err="1">
                <a:latin typeface="Times New Roman" panose="02020603050405020304" pitchFamily="18" charset="0"/>
                <a:cs typeface="Times New Roman" panose="02020603050405020304" pitchFamily="18" charset="0"/>
              </a:rPr>
              <a:t>à</a:t>
            </a:r>
            <a:r>
              <a:rPr lang="en-US" sz="3200" b="1" dirty="0">
                <a:latin typeface="Times New Roman" panose="02020603050405020304" pitchFamily="18" charset="0"/>
              </a:rPr>
              <a:t> </a:t>
            </a:r>
            <a:r>
              <a:rPr lang="en-US" sz="3200" b="1" dirty="0" err="1">
                <a:latin typeface="Times New Roman" panose="02020603050405020304" pitchFamily="18" charset="0"/>
              </a:rPr>
              <a:t>Huân</a:t>
            </a:r>
            <a:r>
              <a:rPr lang="en-US" sz="3200" b="1" dirty="0">
                <a:latin typeface="Times New Roman" panose="02020603050405020304" pitchFamily="18" charset="0"/>
              </a:rPr>
              <a:t> </a:t>
            </a:r>
            <a:r>
              <a:rPr lang="en-US" sz="3200" b="1" dirty="0" err="1">
                <a:latin typeface="Times New Roman" panose="02020603050405020304" pitchFamily="18" charset="0"/>
              </a:rPr>
              <a:t>chương</a:t>
            </a:r>
            <a:r>
              <a:rPr lang="en-US" sz="3200" b="1" dirty="0">
                <a:latin typeface="Times New Roman" panose="02020603050405020304" pitchFamily="18" charset="0"/>
              </a:rPr>
              <a:t> </a:t>
            </a:r>
            <a:r>
              <a:rPr lang="en-US" sz="3200" b="1" dirty="0" err="1">
                <a:latin typeface="Times New Roman" panose="02020603050405020304" pitchFamily="18" charset="0"/>
              </a:rPr>
              <a:t>Kháng</a:t>
            </a:r>
            <a:r>
              <a:rPr lang="en-US" sz="3200" b="1" dirty="0">
                <a:latin typeface="Times New Roman" panose="02020603050405020304" pitchFamily="18" charset="0"/>
              </a:rPr>
              <a:t> </a:t>
            </a:r>
            <a:r>
              <a:rPr lang="en-US" sz="3200" b="1" dirty="0" err="1">
                <a:latin typeface="Times New Roman" panose="02020603050405020304" pitchFamily="18" charset="0"/>
              </a:rPr>
              <a:t>chiến</a:t>
            </a:r>
            <a:r>
              <a:rPr lang="en-US" sz="3200" b="1" dirty="0">
                <a:latin typeface="Times New Roman" panose="02020603050405020304" pitchFamily="18" charset="0"/>
              </a:rPr>
              <a:t> </a:t>
            </a:r>
            <a:r>
              <a:rPr lang="en-US" sz="3200" b="1" dirty="0" err="1">
                <a:latin typeface="Times New Roman" panose="02020603050405020304" pitchFamily="18" charset="0"/>
              </a:rPr>
              <a:t>hạng</a:t>
            </a:r>
            <a:r>
              <a:rPr lang="en-US" sz="3200" b="1" dirty="0">
                <a:latin typeface="Times New Roman" panose="02020603050405020304" pitchFamily="18" charset="0"/>
              </a:rPr>
              <a:t> </a:t>
            </a:r>
            <a:r>
              <a:rPr lang="en-US" sz="3200" b="1" dirty="0" err="1">
                <a:latin typeface="Times New Roman" panose="02020603050405020304" pitchFamily="18" charset="0"/>
              </a:rPr>
              <a:t>Nhất</a:t>
            </a:r>
            <a:endParaRPr lang="en-US" sz="3200" b="1" dirty="0">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wheel(4)">
                                      <p:cBhvr>
                                        <p:cTn id="7" dur="2000"/>
                                        <p:tgtEl>
                                          <p:spTgt spid="159746"/>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childTnLst>
                                    <p:set>
                                      <p:cBhvr>
                                        <p:cTn id="11" dur="1" fill="hold">
                                          <p:stCondLst>
                                            <p:cond delay="0"/>
                                          </p:stCondLst>
                                        </p:cTn>
                                        <p:tgtEl>
                                          <p:spTgt spid="159747"/>
                                        </p:tgtEl>
                                        <p:attrNameLst>
                                          <p:attrName>style.visibility</p:attrName>
                                        </p:attrNameLst>
                                      </p:cBhvr>
                                      <p:to>
                                        <p:strVal val="visible"/>
                                      </p:to>
                                    </p:set>
                                    <p:anim calcmode="lin" valueType="num">
                                      <p:cBhvr>
                                        <p:cTn id="12" dur="1000" fill="hold"/>
                                        <p:tgtEl>
                                          <p:spTgt spid="159747"/>
                                        </p:tgtEl>
                                        <p:attrNameLst>
                                          <p:attrName>ppt_h</p:attrName>
                                        </p:attrNameLst>
                                      </p:cBhvr>
                                      <p:tavLst>
                                        <p:tav tm="0">
                                          <p:val>
                                            <p:strVal val="#ppt_h/20"/>
                                          </p:val>
                                        </p:tav>
                                        <p:tav tm="50000">
                                          <p:val>
                                            <p:strVal val="#ppt_h/20"/>
                                          </p:val>
                                        </p:tav>
                                        <p:tav tm="100000">
                                          <p:val>
                                            <p:strVal val="#ppt_h"/>
                                          </p:val>
                                        </p:tav>
                                      </p:tavLst>
                                    </p:anim>
                                    <p:anim calcmode="lin" valueType="num">
                                      <p:cBhvr>
                                        <p:cTn id="13" dur="1000" fill="hold"/>
                                        <p:tgtEl>
                                          <p:spTgt spid="159747"/>
                                        </p:tgtEl>
                                        <p:attrNameLst>
                                          <p:attrName>ppt_w</p:attrName>
                                        </p:attrNameLst>
                                      </p:cBhvr>
                                      <p:tavLst>
                                        <p:tav tm="0">
                                          <p:val>
                                            <p:strVal val="#ppt_w+.3"/>
                                          </p:val>
                                        </p:tav>
                                        <p:tav tm="50000">
                                          <p:val>
                                            <p:strVal val="#ppt_w+.3"/>
                                          </p:val>
                                        </p:tav>
                                        <p:tav tm="100000">
                                          <p:val>
                                            <p:strVal val="#ppt_w"/>
                                          </p:val>
                                        </p:tav>
                                      </p:tavLst>
                                    </p:anim>
                                    <p:anim calcmode="lin" valueType="num">
                                      <p:cBhvr>
                                        <p:cTn id="14" dur="1000" fill="hold"/>
                                        <p:tgtEl>
                                          <p:spTgt spid="159747"/>
                                        </p:tgtEl>
                                        <p:attrNameLst>
                                          <p:attrName>ppt_x</p:attrName>
                                        </p:attrNameLst>
                                      </p:cBhvr>
                                      <p:tavLst>
                                        <p:tav tm="0">
                                          <p:val>
                                            <p:strVal val="#ppt_x-.3"/>
                                          </p:val>
                                        </p:tav>
                                        <p:tav tm="50000">
                                          <p:val>
                                            <p:strVal val="#ppt_x"/>
                                          </p:val>
                                        </p:tav>
                                        <p:tav tm="100000">
                                          <p:val>
                                            <p:strVal val="#ppt_x"/>
                                          </p:val>
                                        </p:tav>
                                      </p:tavLst>
                                    </p:anim>
                                    <p:anim calcmode="lin" valueType="num">
                                      <p:cBhvr>
                                        <p:cTn id="15" dur="1000" fill="hold"/>
                                        <p:tgtEl>
                                          <p:spTgt spid="15974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9748">
                                            <p:txEl>
                                              <p:pRg st="0" end="0"/>
                                            </p:txEl>
                                          </p:spTgt>
                                        </p:tgtEl>
                                        <p:attrNameLst>
                                          <p:attrName>style.visibility</p:attrName>
                                        </p:attrNameLst>
                                      </p:cBhvr>
                                      <p:to>
                                        <p:strVal val="visible"/>
                                      </p:to>
                                    </p:set>
                                    <p:anim calcmode="lin" valueType="num">
                                      <p:cBhvr additive="base">
                                        <p:cTn id="20" dur="500" fill="hold"/>
                                        <p:tgtEl>
                                          <p:spTgt spid="15974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974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WordArt 4"/>
          <p:cNvSpPr>
            <a:spLocks noChangeArrowheads="1" noChangeShapeType="1" noTextEdit="1"/>
          </p:cNvSpPr>
          <p:nvPr/>
        </p:nvSpPr>
        <p:spPr bwMode="auto">
          <a:xfrm>
            <a:off x="3844316" y="440703"/>
            <a:ext cx="4200525" cy="392113"/>
          </a:xfrm>
          <a:prstGeom prst="rect">
            <a:avLst/>
          </a:prstGeom>
        </p:spPr>
        <p:txBody>
          <a:bodyPr wrap="none" fromWordArt="1">
            <a:prstTxWarp prst="textPlain">
              <a:avLst>
                <a:gd name="adj" fmla="val 50000"/>
              </a:avLst>
            </a:prstTxWarp>
          </a:bodyPr>
          <a:p>
            <a:r>
              <a:rPr lang="en-US" sz="3600" b="1" kern="10">
                <a:ln w="9525">
                  <a:solidFill>
                    <a:srgbClr val="FF0000"/>
                  </a:solidFill>
                  <a:round/>
                </a:ln>
                <a:solidFill>
                  <a:srgbClr val="FF0000"/>
                </a:solidFill>
                <a:effectLst>
                  <a:outerShdw dist="45791" dir="2021404" algn="ctr" rotWithShape="0">
                    <a:srgbClr val="B2B2B2">
                      <a:alpha val="79999"/>
                    </a:srgbClr>
                  </a:outerShdw>
                </a:effectLst>
              </a:rPr>
              <a:t>KIỂM TRA BÀI CŨ</a:t>
            </a:r>
            <a:endParaRPr lang="en-US" sz="3600" b="1" kern="10">
              <a:ln w="9525">
                <a:solidFill>
                  <a:srgbClr val="FF0000"/>
                </a:solidFill>
                <a:round/>
              </a:ln>
              <a:solidFill>
                <a:srgbClr val="FF0000"/>
              </a:solidFill>
              <a:effectLst>
                <a:outerShdw dist="45791" dir="2021404" algn="ctr" rotWithShape="0">
                  <a:srgbClr val="B2B2B2">
                    <a:alpha val="79999"/>
                  </a:srgbClr>
                </a:outerShdw>
              </a:effectLst>
            </a:endParaRPr>
          </a:p>
        </p:txBody>
      </p:sp>
      <p:sp>
        <p:nvSpPr>
          <p:cNvPr id="4" name="TextBox 1"/>
          <p:cNvSpPr txBox="1">
            <a:spLocks noChangeArrowheads="1"/>
          </p:cNvSpPr>
          <p:nvPr/>
        </p:nvSpPr>
        <p:spPr bwMode="auto">
          <a:xfrm>
            <a:off x="2095500" y="1126174"/>
            <a:ext cx="8001000"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r>
              <a:rPr lang="vi-VN" sz="3500" b="1" i="1">
                <a:latin typeface="Times New Roman" panose="02020603050405020304" pitchFamily="18" charset="0"/>
                <a:cs typeface="Times New Roman" panose="02020603050405020304" pitchFamily="18" charset="0"/>
              </a:rPr>
              <a:t>Khoanh vào đáp án đúng</a:t>
            </a:r>
            <a:endParaRPr lang="en-US" sz="3500" b="1" i="1">
              <a:latin typeface="Times New Roman" panose="02020603050405020304" pitchFamily="18" charset="0"/>
              <a:cs typeface="Times New Roman" panose="02020603050405020304" pitchFamily="18" charset="0"/>
            </a:endParaRPr>
          </a:p>
        </p:txBody>
      </p:sp>
      <p:sp>
        <p:nvSpPr>
          <p:cNvPr id="10" name="Text Box 9"/>
          <p:cNvSpPr txBox="1">
            <a:spLocks noChangeArrowheads="1"/>
          </p:cNvSpPr>
          <p:nvPr/>
        </p:nvSpPr>
        <p:spPr bwMode="auto">
          <a:xfrm>
            <a:off x="1918970" y="2049463"/>
            <a:ext cx="8769350" cy="4330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just" eaLnBrk="1" hangingPunct="1">
              <a:spcBef>
                <a:spcPct val="50000"/>
              </a:spcBef>
            </a:pPr>
            <a:r>
              <a:rPr lang="en-US" sz="2900" b="1" u="sng" dirty="0" err="1">
                <a:solidFill>
                  <a:srgbClr val="0000FF"/>
                </a:solidFill>
                <a:latin typeface="Times New Roman" panose="02020603050405020304" pitchFamily="18" charset="0"/>
              </a:rPr>
              <a:t>Câu</a:t>
            </a:r>
            <a:r>
              <a:rPr lang="en-US" sz="2900" b="1" u="sng" dirty="0">
                <a:solidFill>
                  <a:srgbClr val="0000FF"/>
                </a:solidFill>
                <a:latin typeface="Times New Roman" panose="02020603050405020304" pitchFamily="18" charset="0"/>
              </a:rPr>
              <a:t> 1</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Thực</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dân</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Pháp</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mở</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cuộc</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tấn</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công</a:t>
            </a:r>
            <a:r>
              <a:rPr lang="en-US" sz="2900" b="1" dirty="0">
                <a:solidFill>
                  <a:srgbClr val="0000FF"/>
                </a:solidFill>
                <a:latin typeface="Times New Roman" panose="02020603050405020304" pitchFamily="18" charset="0"/>
              </a:rPr>
              <a:t> </a:t>
            </a:r>
            <a:r>
              <a:rPr lang="en-US" sz="2900" b="1" dirty="0" err="1" smtClean="0">
                <a:solidFill>
                  <a:srgbClr val="0000FF"/>
                </a:solidFill>
                <a:latin typeface="Times New Roman" panose="02020603050405020304" pitchFamily="18" charset="0"/>
              </a:rPr>
              <a:t>lên</a:t>
            </a:r>
            <a:r>
              <a:rPr lang="en-US" sz="2900" b="1" dirty="0" smtClean="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Việt</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Bắc</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nhằm</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âm</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mưu</a:t>
            </a:r>
            <a:r>
              <a:rPr lang="en-US" sz="2900" b="1" dirty="0">
                <a:solidFill>
                  <a:srgbClr val="0000FF"/>
                </a:solidFill>
                <a:latin typeface="Times New Roman" panose="02020603050405020304" pitchFamily="18" charset="0"/>
              </a:rPr>
              <a:t> </a:t>
            </a:r>
            <a:r>
              <a:rPr lang="en-US" sz="2900" b="1" dirty="0" err="1">
                <a:solidFill>
                  <a:srgbClr val="0000FF"/>
                </a:solidFill>
                <a:latin typeface="Times New Roman" panose="02020603050405020304" pitchFamily="18" charset="0"/>
              </a:rPr>
              <a:t>gì</a:t>
            </a:r>
            <a:r>
              <a:rPr lang="en-US" sz="2900" b="1" dirty="0">
                <a:solidFill>
                  <a:srgbClr val="0000FF"/>
                </a:solidFill>
                <a:latin typeface="Times New Roman" panose="02020603050405020304" pitchFamily="18" charset="0"/>
              </a:rPr>
              <a:t>?</a:t>
            </a:r>
            <a:endParaRPr lang="en-US" sz="2900" b="1" dirty="0">
              <a:solidFill>
                <a:srgbClr val="0000FF"/>
              </a:solidFill>
              <a:latin typeface="Times New Roman" panose="02020603050405020304" pitchFamily="18" charset="0"/>
            </a:endParaRPr>
          </a:p>
          <a:p>
            <a:pPr algn="just" eaLnBrk="1" hangingPunct="1">
              <a:spcBef>
                <a:spcPct val="50000"/>
              </a:spcBef>
              <a:buFontTx/>
              <a:buAutoNum type="alphaUcPeriod"/>
            </a:pPr>
            <a:r>
              <a:rPr lang="en-US" sz="2900" dirty="0" err="1">
                <a:latin typeface="Times New Roman" panose="02020603050405020304" pitchFamily="18" charset="0"/>
              </a:rPr>
              <a:t>Tiêu</a:t>
            </a:r>
            <a:r>
              <a:rPr lang="en-US" sz="2900" dirty="0">
                <a:latin typeface="Times New Roman" panose="02020603050405020304" pitchFamily="18" charset="0"/>
              </a:rPr>
              <a:t> </a:t>
            </a:r>
            <a:r>
              <a:rPr lang="en-US" sz="2900" dirty="0" err="1">
                <a:latin typeface="Times New Roman" panose="02020603050405020304" pitchFamily="18" charset="0"/>
              </a:rPr>
              <a:t>diệt</a:t>
            </a:r>
            <a:r>
              <a:rPr lang="en-US" sz="2900" dirty="0">
                <a:latin typeface="Times New Roman" panose="02020603050405020304" pitchFamily="18" charset="0"/>
              </a:rPr>
              <a:t> </a:t>
            </a:r>
            <a:r>
              <a:rPr lang="en-US" sz="2900" dirty="0" err="1">
                <a:latin typeface="Times New Roman" panose="02020603050405020304" pitchFamily="18" charset="0"/>
              </a:rPr>
              <a:t>cơ</a:t>
            </a:r>
            <a:r>
              <a:rPr lang="en-US" sz="2900" dirty="0">
                <a:latin typeface="Times New Roman" panose="02020603050405020304" pitchFamily="18" charset="0"/>
              </a:rPr>
              <a:t> </a:t>
            </a:r>
            <a:r>
              <a:rPr lang="en-US" sz="2900" dirty="0" err="1">
                <a:latin typeface="Times New Roman" panose="02020603050405020304" pitchFamily="18" charset="0"/>
              </a:rPr>
              <a:t>quan</a:t>
            </a:r>
            <a:r>
              <a:rPr lang="en-US" sz="2900" dirty="0">
                <a:latin typeface="Times New Roman" panose="02020603050405020304" pitchFamily="18" charset="0"/>
              </a:rPr>
              <a:t> </a:t>
            </a:r>
            <a:r>
              <a:rPr lang="en-US" sz="2900" dirty="0" err="1">
                <a:latin typeface="Times New Roman" panose="02020603050405020304" pitchFamily="18" charset="0"/>
              </a:rPr>
              <a:t>đầu</a:t>
            </a:r>
            <a:r>
              <a:rPr lang="en-US" sz="2900" dirty="0">
                <a:latin typeface="Times New Roman" panose="02020603050405020304" pitchFamily="18" charset="0"/>
              </a:rPr>
              <a:t> </a:t>
            </a:r>
            <a:r>
              <a:rPr lang="en-US" sz="2900" dirty="0" err="1">
                <a:latin typeface="Times New Roman" panose="02020603050405020304" pitchFamily="18" charset="0"/>
              </a:rPr>
              <a:t>não</a:t>
            </a:r>
            <a:r>
              <a:rPr lang="en-US" sz="2900" dirty="0">
                <a:latin typeface="Times New Roman" panose="02020603050405020304" pitchFamily="18" charset="0"/>
              </a:rPr>
              <a:t> </a:t>
            </a:r>
            <a:r>
              <a:rPr lang="en-US" sz="2900" dirty="0" err="1">
                <a:latin typeface="Times New Roman" panose="02020603050405020304" pitchFamily="18" charset="0"/>
              </a:rPr>
              <a:t>kháng</a:t>
            </a:r>
            <a:r>
              <a:rPr lang="en-US" sz="2900" dirty="0">
                <a:latin typeface="Times New Roman" panose="02020603050405020304" pitchFamily="18" charset="0"/>
              </a:rPr>
              <a:t> </a:t>
            </a:r>
            <a:r>
              <a:rPr lang="en-US" sz="2900" dirty="0" err="1">
                <a:latin typeface="Times New Roman" panose="02020603050405020304" pitchFamily="18" charset="0"/>
              </a:rPr>
              <a:t>chiến</a:t>
            </a:r>
            <a:r>
              <a:rPr lang="en-US" sz="2900" dirty="0">
                <a:latin typeface="Times New Roman" panose="02020603050405020304" pitchFamily="18" charset="0"/>
              </a:rPr>
              <a:t> </a:t>
            </a:r>
            <a:r>
              <a:rPr lang="en-US" sz="2900" dirty="0" err="1">
                <a:latin typeface="Times New Roman" panose="02020603050405020304" pitchFamily="18" charset="0"/>
              </a:rPr>
              <a:t>v</a:t>
            </a:r>
            <a:r>
              <a:rPr lang="en-US" sz="2900" dirty="0" err="1">
                <a:latin typeface="Times New Roman" panose="02020603050405020304" pitchFamily="18" charset="0"/>
                <a:cs typeface="Times New Roman" panose="02020603050405020304" pitchFamily="18" charset="0"/>
              </a:rPr>
              <a:t>à</a:t>
            </a:r>
            <a:r>
              <a:rPr lang="en-US" sz="2900" dirty="0">
                <a:latin typeface="Times New Roman" panose="02020603050405020304" pitchFamily="18" charset="0"/>
              </a:rPr>
              <a:t> </a:t>
            </a:r>
            <a:r>
              <a:rPr lang="en-US" sz="2900" dirty="0" err="1">
                <a:latin typeface="Times New Roman" panose="02020603050405020304" pitchFamily="18" charset="0"/>
              </a:rPr>
              <a:t>tiêu</a:t>
            </a:r>
            <a:r>
              <a:rPr lang="en-US" sz="2900" dirty="0">
                <a:latin typeface="Times New Roman" panose="02020603050405020304" pitchFamily="18" charset="0"/>
              </a:rPr>
              <a:t> </a:t>
            </a:r>
            <a:r>
              <a:rPr lang="en-US" sz="2900" dirty="0" err="1">
                <a:latin typeface="Times New Roman" panose="02020603050405020304" pitchFamily="18" charset="0"/>
              </a:rPr>
              <a:t>diệt</a:t>
            </a:r>
            <a:r>
              <a:rPr lang="en-US" sz="2900" dirty="0">
                <a:latin typeface="Times New Roman" panose="02020603050405020304" pitchFamily="18" charset="0"/>
              </a:rPr>
              <a:t> </a:t>
            </a:r>
            <a:r>
              <a:rPr lang="en-US" sz="2900" dirty="0" err="1">
                <a:latin typeface="Times New Roman" panose="02020603050405020304" pitchFamily="18" charset="0"/>
              </a:rPr>
              <a:t>bộ</a:t>
            </a:r>
            <a:r>
              <a:rPr lang="en-US" sz="2900" dirty="0">
                <a:latin typeface="Times New Roman" panose="02020603050405020304" pitchFamily="18" charset="0"/>
              </a:rPr>
              <a:t> </a:t>
            </a:r>
            <a:r>
              <a:rPr lang="en-US" sz="2900" dirty="0" err="1">
                <a:latin typeface="Times New Roman" panose="02020603050405020304" pitchFamily="18" charset="0"/>
              </a:rPr>
              <a:t>đội</a:t>
            </a:r>
            <a:r>
              <a:rPr lang="en-US" sz="2900" dirty="0">
                <a:latin typeface="Times New Roman" panose="02020603050405020304" pitchFamily="18" charset="0"/>
              </a:rPr>
              <a:t> </a:t>
            </a:r>
            <a:r>
              <a:rPr lang="en-US" sz="2900" dirty="0" err="1">
                <a:latin typeface="Times New Roman" panose="02020603050405020304" pitchFamily="18" charset="0"/>
              </a:rPr>
              <a:t>chủ</a:t>
            </a:r>
            <a:r>
              <a:rPr lang="en-US" sz="2900" dirty="0">
                <a:latin typeface="Times New Roman" panose="02020603050405020304" pitchFamily="18" charset="0"/>
              </a:rPr>
              <a:t> </a:t>
            </a:r>
            <a:r>
              <a:rPr lang="en-US" sz="2900" dirty="0" err="1">
                <a:latin typeface="Times New Roman" panose="02020603050405020304" pitchFamily="18" charset="0"/>
              </a:rPr>
              <a:t>lực</a:t>
            </a:r>
            <a:r>
              <a:rPr lang="en-US" sz="2900" dirty="0">
                <a:latin typeface="Times New Roman" panose="02020603050405020304" pitchFamily="18" charset="0"/>
              </a:rPr>
              <a:t> </a:t>
            </a:r>
            <a:r>
              <a:rPr lang="en-US" sz="2900" dirty="0" err="1">
                <a:latin typeface="Times New Roman" panose="02020603050405020304" pitchFamily="18" charset="0"/>
              </a:rPr>
              <a:t>của</a:t>
            </a:r>
            <a:r>
              <a:rPr lang="en-US" sz="2900" dirty="0">
                <a:latin typeface="Times New Roman" panose="02020603050405020304" pitchFamily="18" charset="0"/>
              </a:rPr>
              <a:t> ta </a:t>
            </a:r>
            <a:r>
              <a:rPr lang="en-US" sz="2900" dirty="0" err="1">
                <a:latin typeface="Times New Roman" panose="02020603050405020304" pitchFamily="18" charset="0"/>
              </a:rPr>
              <a:t>để</a:t>
            </a:r>
            <a:r>
              <a:rPr lang="en-US" sz="2900" dirty="0">
                <a:latin typeface="Times New Roman" panose="02020603050405020304" pitchFamily="18" charset="0"/>
              </a:rPr>
              <a:t> </a:t>
            </a:r>
            <a:r>
              <a:rPr lang="en-US" sz="2900" dirty="0" err="1">
                <a:latin typeface="Times New Roman" panose="02020603050405020304" pitchFamily="18" charset="0"/>
              </a:rPr>
              <a:t>nhanh</a:t>
            </a:r>
            <a:r>
              <a:rPr lang="en-US" sz="2900" dirty="0">
                <a:latin typeface="Times New Roman" panose="02020603050405020304" pitchFamily="18" charset="0"/>
              </a:rPr>
              <a:t> </a:t>
            </a:r>
            <a:r>
              <a:rPr lang="en-US" sz="2900" dirty="0" err="1">
                <a:latin typeface="Times New Roman" panose="02020603050405020304" pitchFamily="18" charset="0"/>
              </a:rPr>
              <a:t>chóng</a:t>
            </a:r>
            <a:r>
              <a:rPr lang="en-US" sz="2900" dirty="0">
                <a:latin typeface="Times New Roman" panose="02020603050405020304" pitchFamily="18" charset="0"/>
              </a:rPr>
              <a:t> </a:t>
            </a:r>
            <a:r>
              <a:rPr lang="en-US" sz="2900" dirty="0" err="1">
                <a:latin typeface="Times New Roman" panose="02020603050405020304" pitchFamily="18" charset="0"/>
              </a:rPr>
              <a:t>kết</a:t>
            </a:r>
            <a:r>
              <a:rPr lang="en-US" sz="2900" dirty="0">
                <a:latin typeface="Times New Roman" panose="02020603050405020304" pitchFamily="18" charset="0"/>
              </a:rPr>
              <a:t> </a:t>
            </a:r>
            <a:r>
              <a:rPr lang="en-US" sz="2900" dirty="0" err="1">
                <a:latin typeface="Times New Roman" panose="02020603050405020304" pitchFamily="18" charset="0"/>
              </a:rPr>
              <a:t>thúc</a:t>
            </a:r>
            <a:r>
              <a:rPr lang="en-US" sz="2900" dirty="0">
                <a:latin typeface="Times New Roman" panose="02020603050405020304" pitchFamily="18" charset="0"/>
              </a:rPr>
              <a:t> </a:t>
            </a:r>
            <a:r>
              <a:rPr lang="en-US" sz="2900" dirty="0" err="1">
                <a:latin typeface="Times New Roman" panose="02020603050405020304" pitchFamily="18" charset="0"/>
              </a:rPr>
              <a:t>chiến</a:t>
            </a:r>
            <a:r>
              <a:rPr lang="en-US" sz="2900" dirty="0">
                <a:latin typeface="Times New Roman" panose="02020603050405020304" pitchFamily="18" charset="0"/>
              </a:rPr>
              <a:t> </a:t>
            </a:r>
            <a:r>
              <a:rPr lang="en-US" sz="2900" dirty="0" err="1">
                <a:latin typeface="Times New Roman" panose="02020603050405020304" pitchFamily="18" charset="0"/>
              </a:rPr>
              <a:t>tranh</a:t>
            </a:r>
            <a:r>
              <a:rPr lang="en-US" sz="2900" dirty="0">
                <a:latin typeface="Times New Roman" panose="02020603050405020304" pitchFamily="18" charset="0"/>
              </a:rPr>
              <a:t>.</a:t>
            </a:r>
            <a:endParaRPr lang="en-US" sz="2900" dirty="0">
              <a:latin typeface="Times New Roman" panose="02020603050405020304" pitchFamily="18" charset="0"/>
            </a:endParaRPr>
          </a:p>
          <a:p>
            <a:pPr algn="just" eaLnBrk="1" hangingPunct="1">
              <a:spcBef>
                <a:spcPct val="50000"/>
              </a:spcBef>
              <a:buFontTx/>
              <a:buAutoNum type="alphaUcPeriod"/>
            </a:pPr>
            <a:r>
              <a:rPr lang="en-US" sz="2900" dirty="0">
                <a:latin typeface="Times New Roman" panose="02020603050405020304" pitchFamily="18" charset="0"/>
              </a:rPr>
              <a:t>Mau </a:t>
            </a:r>
            <a:r>
              <a:rPr lang="en-US" sz="2900" dirty="0" err="1">
                <a:latin typeface="Times New Roman" panose="02020603050405020304" pitchFamily="18" charset="0"/>
              </a:rPr>
              <a:t>chóng</a:t>
            </a:r>
            <a:r>
              <a:rPr lang="en-US" sz="2900" dirty="0">
                <a:latin typeface="Times New Roman" panose="02020603050405020304" pitchFamily="18" charset="0"/>
              </a:rPr>
              <a:t> </a:t>
            </a:r>
            <a:r>
              <a:rPr lang="en-US" sz="2900" dirty="0" err="1">
                <a:latin typeface="Times New Roman" panose="02020603050405020304" pitchFamily="18" charset="0"/>
              </a:rPr>
              <a:t>chiếm</a:t>
            </a:r>
            <a:r>
              <a:rPr lang="en-US" sz="2900" dirty="0">
                <a:latin typeface="Times New Roman" panose="02020603050405020304" pitchFamily="18" charset="0"/>
              </a:rPr>
              <a:t> </a:t>
            </a:r>
            <a:r>
              <a:rPr lang="en-US" sz="2900" dirty="0" err="1">
                <a:latin typeface="Times New Roman" panose="02020603050405020304" pitchFamily="18" charset="0"/>
              </a:rPr>
              <a:t>được</a:t>
            </a:r>
            <a:r>
              <a:rPr lang="en-US" sz="2900" dirty="0">
                <a:latin typeface="Times New Roman" panose="02020603050405020304" pitchFamily="18" charset="0"/>
              </a:rPr>
              <a:t> </a:t>
            </a:r>
            <a:r>
              <a:rPr lang="en-US" sz="2900" dirty="0" err="1">
                <a:latin typeface="Times New Roman" panose="02020603050405020304" pitchFamily="18" charset="0"/>
              </a:rPr>
              <a:t>Việt</a:t>
            </a:r>
            <a:r>
              <a:rPr lang="en-US" sz="2900" dirty="0">
                <a:latin typeface="Times New Roman" panose="02020603050405020304" pitchFamily="18" charset="0"/>
              </a:rPr>
              <a:t> </a:t>
            </a:r>
            <a:r>
              <a:rPr lang="en-US" sz="2900" dirty="0" err="1">
                <a:latin typeface="Times New Roman" panose="02020603050405020304" pitchFamily="18" charset="0"/>
              </a:rPr>
              <a:t>Bắc</a:t>
            </a:r>
            <a:r>
              <a:rPr lang="en-US" sz="2900" dirty="0">
                <a:latin typeface="Times New Roman" panose="02020603050405020304" pitchFamily="18" charset="0"/>
              </a:rPr>
              <a:t> </a:t>
            </a:r>
            <a:r>
              <a:rPr lang="en-US" sz="2900" dirty="0" err="1">
                <a:latin typeface="Times New Roman" panose="02020603050405020304" pitchFamily="18" charset="0"/>
              </a:rPr>
              <a:t>để</a:t>
            </a:r>
            <a:r>
              <a:rPr lang="en-US" sz="2900" dirty="0">
                <a:latin typeface="Times New Roman" panose="02020603050405020304" pitchFamily="18" charset="0"/>
              </a:rPr>
              <a:t> </a:t>
            </a:r>
            <a:r>
              <a:rPr lang="en-US" sz="2900" dirty="0" err="1">
                <a:latin typeface="Times New Roman" panose="02020603050405020304" pitchFamily="18" charset="0"/>
              </a:rPr>
              <a:t>thực</a:t>
            </a:r>
            <a:r>
              <a:rPr lang="en-US" sz="2900" dirty="0">
                <a:latin typeface="Times New Roman" panose="02020603050405020304" pitchFamily="18" charset="0"/>
              </a:rPr>
              <a:t> </a:t>
            </a:r>
            <a:r>
              <a:rPr lang="en-US" sz="2900" dirty="0" err="1">
                <a:latin typeface="Times New Roman" panose="02020603050405020304" pitchFamily="18" charset="0"/>
              </a:rPr>
              <a:t>dân</a:t>
            </a:r>
            <a:r>
              <a:rPr lang="en-US" sz="2900" dirty="0">
                <a:latin typeface="Times New Roman" panose="02020603050405020304" pitchFamily="18" charset="0"/>
              </a:rPr>
              <a:t> </a:t>
            </a:r>
            <a:r>
              <a:rPr lang="en-US" sz="2900" dirty="0" err="1">
                <a:latin typeface="Times New Roman" panose="02020603050405020304" pitchFamily="18" charset="0"/>
              </a:rPr>
              <a:t>Pháp</a:t>
            </a:r>
            <a:r>
              <a:rPr lang="en-US" sz="2900" dirty="0">
                <a:latin typeface="Times New Roman" panose="02020603050405020304" pitchFamily="18" charset="0"/>
              </a:rPr>
              <a:t> </a:t>
            </a:r>
            <a:r>
              <a:rPr lang="en-US" sz="2900" dirty="0" err="1">
                <a:latin typeface="Times New Roman" panose="02020603050405020304" pitchFamily="18" charset="0"/>
              </a:rPr>
              <a:t>l</a:t>
            </a:r>
            <a:r>
              <a:rPr lang="en-US" sz="2900" dirty="0" err="1">
                <a:latin typeface="Times New Roman" panose="02020603050405020304" pitchFamily="18" charset="0"/>
                <a:cs typeface="Times New Roman" panose="02020603050405020304" pitchFamily="18" charset="0"/>
              </a:rPr>
              <a:t>à</a:t>
            </a:r>
            <a:r>
              <a:rPr lang="en-US" sz="2900" dirty="0" err="1">
                <a:latin typeface="Times New Roman" panose="02020603050405020304" pitchFamily="18" charset="0"/>
              </a:rPr>
              <a:t>m</a:t>
            </a:r>
            <a:r>
              <a:rPr lang="en-US" sz="2900" dirty="0">
                <a:latin typeface="Times New Roman" panose="02020603050405020304" pitchFamily="18" charset="0"/>
              </a:rPr>
              <a:t> </a:t>
            </a:r>
            <a:r>
              <a:rPr lang="en-US" sz="2900" dirty="0" err="1">
                <a:latin typeface="Times New Roman" panose="02020603050405020304" pitchFamily="18" charset="0"/>
              </a:rPr>
              <a:t>căn</a:t>
            </a:r>
            <a:r>
              <a:rPr lang="en-US" sz="2900" dirty="0">
                <a:latin typeface="Times New Roman" panose="02020603050405020304" pitchFamily="18" charset="0"/>
              </a:rPr>
              <a:t> </a:t>
            </a:r>
            <a:r>
              <a:rPr lang="en-US" sz="2900" dirty="0" err="1">
                <a:latin typeface="Times New Roman" panose="02020603050405020304" pitchFamily="18" charset="0"/>
              </a:rPr>
              <a:t>cứ</a:t>
            </a:r>
            <a:r>
              <a:rPr lang="en-US" sz="2900" dirty="0">
                <a:latin typeface="Times New Roman" panose="02020603050405020304" pitchFamily="18" charset="0"/>
              </a:rPr>
              <a:t> </a:t>
            </a:r>
            <a:r>
              <a:rPr lang="en-US" sz="2900" dirty="0" err="1">
                <a:latin typeface="Times New Roman" panose="02020603050405020304" pitchFamily="18" charset="0"/>
              </a:rPr>
              <a:t>đóng</a:t>
            </a:r>
            <a:r>
              <a:rPr lang="en-US" sz="2900" dirty="0">
                <a:latin typeface="Times New Roman" panose="02020603050405020304" pitchFamily="18" charset="0"/>
              </a:rPr>
              <a:t> </a:t>
            </a:r>
            <a:r>
              <a:rPr lang="en-US" sz="2900" dirty="0" err="1">
                <a:latin typeface="Times New Roman" panose="02020603050405020304" pitchFamily="18" charset="0"/>
              </a:rPr>
              <a:t>quân</a:t>
            </a:r>
            <a:r>
              <a:rPr lang="en-US" sz="2900" dirty="0">
                <a:latin typeface="Times New Roman" panose="02020603050405020304" pitchFamily="18" charset="0"/>
              </a:rPr>
              <a:t>.</a:t>
            </a:r>
            <a:endParaRPr lang="en-US" sz="2900" dirty="0">
              <a:latin typeface="Times New Roman" panose="02020603050405020304" pitchFamily="18" charset="0"/>
            </a:endParaRPr>
          </a:p>
          <a:p>
            <a:pPr algn="just" eaLnBrk="1" hangingPunct="1">
              <a:spcBef>
                <a:spcPct val="50000"/>
              </a:spcBef>
              <a:buFontTx/>
              <a:buAutoNum type="alphaUcPeriod"/>
            </a:pPr>
            <a:r>
              <a:rPr lang="en-US" sz="2900" dirty="0" err="1">
                <a:latin typeface="Times New Roman" panose="02020603050405020304" pitchFamily="18" charset="0"/>
              </a:rPr>
              <a:t>Bắt</a:t>
            </a:r>
            <a:r>
              <a:rPr lang="en-US" sz="2900" dirty="0">
                <a:latin typeface="Times New Roman" panose="02020603050405020304" pitchFamily="18" charset="0"/>
              </a:rPr>
              <a:t> </a:t>
            </a:r>
            <a:r>
              <a:rPr lang="en-US" sz="2900" dirty="0" err="1">
                <a:latin typeface="Times New Roman" panose="02020603050405020304" pitchFamily="18" charset="0"/>
              </a:rPr>
              <a:t>cho</a:t>
            </a:r>
            <a:r>
              <a:rPr lang="en-US" sz="2900" dirty="0">
                <a:latin typeface="Times New Roman" panose="02020603050405020304" pitchFamily="18" charset="0"/>
              </a:rPr>
              <a:t> </a:t>
            </a:r>
            <a:r>
              <a:rPr lang="en-US" sz="2900" dirty="0" err="1">
                <a:latin typeface="Times New Roman" panose="02020603050405020304" pitchFamily="18" charset="0"/>
              </a:rPr>
              <a:t>được</a:t>
            </a:r>
            <a:r>
              <a:rPr lang="en-US" sz="2900" dirty="0">
                <a:latin typeface="Times New Roman" panose="02020603050405020304" pitchFamily="18" charset="0"/>
              </a:rPr>
              <a:t> </a:t>
            </a:r>
            <a:r>
              <a:rPr lang="en-US" sz="2900" dirty="0" err="1">
                <a:latin typeface="Times New Roman" panose="02020603050405020304" pitchFamily="18" charset="0"/>
              </a:rPr>
              <a:t>Bộ</a:t>
            </a:r>
            <a:r>
              <a:rPr lang="en-US" sz="2900" dirty="0">
                <a:latin typeface="Times New Roman" panose="02020603050405020304" pitchFamily="18" charset="0"/>
              </a:rPr>
              <a:t> </a:t>
            </a:r>
            <a:r>
              <a:rPr lang="en-US" sz="2900" dirty="0" err="1">
                <a:latin typeface="Times New Roman" panose="02020603050405020304" pitchFamily="18" charset="0"/>
              </a:rPr>
              <a:t>chính</a:t>
            </a:r>
            <a:r>
              <a:rPr lang="en-US" sz="2900" dirty="0">
                <a:latin typeface="Times New Roman" panose="02020603050405020304" pitchFamily="18" charset="0"/>
              </a:rPr>
              <a:t> </a:t>
            </a:r>
            <a:r>
              <a:rPr lang="en-US" sz="2900" dirty="0" err="1">
                <a:latin typeface="Times New Roman" panose="02020603050405020304" pitchFamily="18" charset="0"/>
              </a:rPr>
              <a:t>trị</a:t>
            </a:r>
            <a:r>
              <a:rPr lang="en-US" sz="2900" dirty="0">
                <a:latin typeface="Times New Roman" panose="02020603050405020304" pitchFamily="18" charset="0"/>
              </a:rPr>
              <a:t> </a:t>
            </a:r>
            <a:r>
              <a:rPr lang="en-US" sz="2900" dirty="0" err="1">
                <a:latin typeface="Times New Roman" panose="02020603050405020304" pitchFamily="18" charset="0"/>
              </a:rPr>
              <a:t>của</a:t>
            </a:r>
            <a:r>
              <a:rPr lang="en-US" sz="2900" dirty="0">
                <a:latin typeface="Times New Roman" panose="02020603050405020304" pitchFamily="18" charset="0"/>
              </a:rPr>
              <a:t> ta </a:t>
            </a:r>
            <a:r>
              <a:rPr lang="en-US" sz="2900" dirty="0" err="1">
                <a:latin typeface="Times New Roman" panose="02020603050405020304" pitchFamily="18" charset="0"/>
              </a:rPr>
              <a:t>để</a:t>
            </a:r>
            <a:r>
              <a:rPr lang="en-US" sz="2900" dirty="0">
                <a:latin typeface="Times New Roman" panose="02020603050405020304" pitchFamily="18" charset="0"/>
              </a:rPr>
              <a:t> </a:t>
            </a:r>
            <a:r>
              <a:rPr lang="en-US" sz="2900" dirty="0" err="1">
                <a:latin typeface="Times New Roman" panose="02020603050405020304" pitchFamily="18" charset="0"/>
              </a:rPr>
              <a:t>buộc</a:t>
            </a:r>
            <a:r>
              <a:rPr lang="en-US" sz="2900" dirty="0">
                <a:latin typeface="Times New Roman" panose="02020603050405020304" pitchFamily="18" charset="0"/>
              </a:rPr>
              <a:t> </a:t>
            </a:r>
            <a:r>
              <a:rPr lang="en-US" sz="2900" dirty="0" err="1">
                <a:latin typeface="Times New Roman" panose="02020603050405020304" pitchFamily="18" charset="0"/>
              </a:rPr>
              <a:t>quân</a:t>
            </a:r>
            <a:r>
              <a:rPr lang="en-US" sz="2900" dirty="0">
                <a:latin typeface="Times New Roman" panose="02020603050405020304" pitchFamily="18" charset="0"/>
              </a:rPr>
              <a:t> </a:t>
            </a:r>
            <a:r>
              <a:rPr lang="en-US" sz="2900" dirty="0" err="1">
                <a:latin typeface="Times New Roman" panose="02020603050405020304" pitchFamily="18" charset="0"/>
              </a:rPr>
              <a:t>v</a:t>
            </a:r>
            <a:r>
              <a:rPr lang="en-US" sz="2900" dirty="0" err="1">
                <a:latin typeface="Times New Roman" panose="02020603050405020304" pitchFamily="18" charset="0"/>
                <a:cs typeface="Times New Roman" panose="02020603050405020304" pitchFamily="18" charset="0"/>
              </a:rPr>
              <a:t>à</a:t>
            </a:r>
            <a:r>
              <a:rPr lang="en-US" sz="2900" dirty="0">
                <a:latin typeface="Times New Roman" panose="02020603050405020304" pitchFamily="18" charset="0"/>
              </a:rPr>
              <a:t> </a:t>
            </a:r>
            <a:r>
              <a:rPr lang="en-US" sz="2900" dirty="0" err="1">
                <a:latin typeface="Times New Roman" panose="02020603050405020304" pitchFamily="18" charset="0"/>
              </a:rPr>
              <a:t>dân</a:t>
            </a:r>
            <a:r>
              <a:rPr lang="en-US" sz="2900" dirty="0">
                <a:latin typeface="Times New Roman" panose="02020603050405020304" pitchFamily="18" charset="0"/>
              </a:rPr>
              <a:t> ta </a:t>
            </a:r>
            <a:r>
              <a:rPr lang="en-US" sz="2900" dirty="0" err="1">
                <a:latin typeface="Times New Roman" panose="02020603050405020304" pitchFamily="18" charset="0"/>
              </a:rPr>
              <a:t>đầu</a:t>
            </a:r>
            <a:r>
              <a:rPr lang="en-US" sz="2900" dirty="0">
                <a:latin typeface="Times New Roman" panose="02020603050405020304" pitchFamily="18" charset="0"/>
              </a:rPr>
              <a:t> </a:t>
            </a:r>
            <a:r>
              <a:rPr lang="en-US" sz="2900" dirty="0" err="1">
                <a:latin typeface="Times New Roman" panose="02020603050405020304" pitchFamily="18" charset="0"/>
              </a:rPr>
              <a:t>h</a:t>
            </a:r>
            <a:r>
              <a:rPr lang="en-US" sz="2900" dirty="0" err="1">
                <a:latin typeface="Times New Roman" panose="02020603050405020304" pitchFamily="18" charset="0"/>
                <a:cs typeface="Times New Roman" panose="02020603050405020304" pitchFamily="18" charset="0"/>
              </a:rPr>
              <a:t>à</a:t>
            </a:r>
            <a:r>
              <a:rPr lang="en-US" sz="2900" dirty="0" err="1">
                <a:latin typeface="Times New Roman" panose="02020603050405020304" pitchFamily="18" charset="0"/>
              </a:rPr>
              <a:t>ng</a:t>
            </a:r>
            <a:r>
              <a:rPr lang="en-US" sz="2900" dirty="0">
                <a:latin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p:txBody>
      </p:sp>
      <p:sp>
        <p:nvSpPr>
          <p:cNvPr id="8" name="Oval 7"/>
          <p:cNvSpPr>
            <a:spLocks noChangeArrowheads="1"/>
          </p:cNvSpPr>
          <p:nvPr/>
        </p:nvSpPr>
        <p:spPr bwMode="auto">
          <a:xfrm>
            <a:off x="1991360" y="3228975"/>
            <a:ext cx="336660" cy="400050"/>
          </a:xfrm>
          <a:prstGeom prst="ellipse">
            <a:avLst/>
          </a:prstGeom>
          <a:noFill/>
          <a:ln w="38100">
            <a:solidFill>
              <a:srgbClr val="FF0000"/>
            </a:solidFill>
            <a:rou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p>
            <a:pPr eaLnBrk="0" hangingPunct="0"/>
            <a:endParaRPr lang="vi-VN"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1000" fill="hold"/>
                                        <p:tgtEl>
                                          <p:spTgt spid="10"/>
                                        </p:tgtEl>
                                        <p:attrNameLst>
                                          <p:attrName>ppt_x</p:attrName>
                                        </p:attrNameLst>
                                      </p:cBhvr>
                                      <p:tavLst>
                                        <p:tav tm="0">
                                          <p:val>
                                            <p:strVal val="#ppt_x-.2"/>
                                          </p:val>
                                        </p:tav>
                                        <p:tav tm="100000">
                                          <p:val>
                                            <p:strVal val="#ppt_x"/>
                                          </p:val>
                                        </p:tav>
                                      </p:tavLst>
                                    </p:anim>
                                    <p:anim calcmode="lin" valueType="num">
                                      <p:cBhvr>
                                        <p:cTn id="1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0" grpId="0" bldLvl="0" animBg="1"/>
      <p:bldP spid="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ext Box 3" descr="40%"/>
          <p:cNvSpPr txBox="1">
            <a:spLocks noChangeArrowheads="1"/>
          </p:cNvSpPr>
          <p:nvPr/>
        </p:nvSpPr>
        <p:spPr bwMode="auto">
          <a:xfrm>
            <a:off x="759301" y="5460947"/>
            <a:ext cx="9400591" cy="1528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wrap="square">
            <a:spAutoFit/>
          </a:bodyPr>
          <a:lstStyle>
            <a:lvl1pPr eaLnBrk="0" hangingPunct="0">
              <a:defRPr sz="3200" b="1">
                <a:solidFill>
                  <a:schemeClr val="tx1"/>
                </a:solidFill>
                <a:latin typeface=".VnTime" panose="020B7200000000000000" pitchFamily="34" charset="0"/>
              </a:defRPr>
            </a:lvl1pPr>
            <a:lvl2pPr marL="742950" indent="-285750" eaLnBrk="0" hangingPunct="0">
              <a:defRPr sz="3200" b="1">
                <a:solidFill>
                  <a:schemeClr val="tx1"/>
                </a:solidFill>
                <a:latin typeface=".VnTime" panose="020B7200000000000000" pitchFamily="34" charset="0"/>
              </a:defRPr>
            </a:lvl2pPr>
            <a:lvl3pPr marL="1143000" indent="-228600" eaLnBrk="0" hangingPunct="0">
              <a:defRPr sz="3200" b="1">
                <a:solidFill>
                  <a:schemeClr val="tx1"/>
                </a:solidFill>
                <a:latin typeface=".VnTime" panose="020B7200000000000000" pitchFamily="34" charset="0"/>
              </a:defRPr>
            </a:lvl3pPr>
            <a:lvl4pPr marL="1600200" indent="-228600" eaLnBrk="0" hangingPunct="0">
              <a:defRPr sz="3200" b="1">
                <a:solidFill>
                  <a:schemeClr val="tx1"/>
                </a:solidFill>
                <a:latin typeface=".VnTime" panose="020B7200000000000000" pitchFamily="34" charset="0"/>
              </a:defRPr>
            </a:lvl4pPr>
            <a:lvl5pPr marL="2057400" indent="-228600" eaLnBrk="0" hangingPunct="0">
              <a:defRPr sz="3200" b="1">
                <a:solidFill>
                  <a:schemeClr val="tx1"/>
                </a:solidFill>
                <a:latin typeface=".VnTime" panose="020B7200000000000000" pitchFamily="34" charset="0"/>
              </a:defRPr>
            </a:lvl5pPr>
            <a:lvl6pPr marL="2514600" indent="-228600" eaLnBrk="0" fontAlgn="base" hangingPunct="0">
              <a:spcBef>
                <a:spcPct val="0"/>
              </a:spcBef>
              <a:spcAft>
                <a:spcPct val="0"/>
              </a:spcAft>
              <a:defRPr sz="3200" b="1">
                <a:solidFill>
                  <a:schemeClr val="tx1"/>
                </a:solidFill>
                <a:latin typeface=".VnTime" panose="020B7200000000000000" pitchFamily="34" charset="0"/>
              </a:defRPr>
            </a:lvl6pPr>
            <a:lvl7pPr marL="2971800" indent="-228600" eaLnBrk="0" fontAlgn="base" hangingPunct="0">
              <a:spcBef>
                <a:spcPct val="0"/>
              </a:spcBef>
              <a:spcAft>
                <a:spcPct val="0"/>
              </a:spcAft>
              <a:defRPr sz="3200" b="1">
                <a:solidFill>
                  <a:schemeClr val="tx1"/>
                </a:solidFill>
                <a:latin typeface=".VnTime" panose="020B7200000000000000" pitchFamily="34" charset="0"/>
              </a:defRPr>
            </a:lvl7pPr>
            <a:lvl8pPr marL="3429000" indent="-228600" eaLnBrk="0" fontAlgn="base" hangingPunct="0">
              <a:spcBef>
                <a:spcPct val="0"/>
              </a:spcBef>
              <a:spcAft>
                <a:spcPct val="0"/>
              </a:spcAft>
              <a:defRPr sz="3200" b="1">
                <a:solidFill>
                  <a:schemeClr val="tx1"/>
                </a:solidFill>
                <a:latin typeface=".VnTime" panose="020B7200000000000000" pitchFamily="34" charset="0"/>
              </a:defRPr>
            </a:lvl8pPr>
            <a:lvl9pPr marL="3886200" indent="-228600" eaLnBrk="0" fontAlgn="base" hangingPunct="0">
              <a:spcBef>
                <a:spcPct val="0"/>
              </a:spcBef>
              <a:spcAft>
                <a:spcPct val="0"/>
              </a:spcAft>
              <a:defRPr sz="3200" b="1">
                <a:solidFill>
                  <a:schemeClr val="tx1"/>
                </a:solidFill>
                <a:latin typeface=".VnTime" panose="020B7200000000000000" pitchFamily="34" charset="0"/>
              </a:defRPr>
            </a:lvl9pPr>
          </a:lstStyle>
          <a:p>
            <a:pPr algn="ctr" eaLnBrk="1" hangingPunct="1">
              <a:spcBef>
                <a:spcPct val="50000"/>
              </a:spcBef>
            </a:pPr>
            <a:r>
              <a:rPr lang="vi-VN" sz="3735" dirty="0" smtClean="0">
                <a:solidFill>
                  <a:srgbClr val="0000FF"/>
                </a:solidFill>
                <a:latin typeface="Times New Roman" panose="02020603050405020304" pitchFamily="18" charset="0"/>
              </a:rPr>
              <a:t>               </a:t>
            </a:r>
            <a:endParaRPr lang="vi-VN" sz="3735" dirty="0" smtClean="0">
              <a:solidFill>
                <a:srgbClr val="0000FF"/>
              </a:solidFill>
              <a:latin typeface="Times New Roman" panose="02020603050405020304" pitchFamily="18" charset="0"/>
            </a:endParaRPr>
          </a:p>
          <a:p>
            <a:pPr algn="ctr" eaLnBrk="1" hangingPunct="1">
              <a:spcBef>
                <a:spcPct val="50000"/>
              </a:spcBef>
            </a:pPr>
            <a:r>
              <a:rPr lang="vi-VN" sz="3735" dirty="0" smtClean="0">
                <a:solidFill>
                  <a:srgbClr val="0000FF"/>
                </a:solidFill>
                <a:latin typeface="Times New Roman" panose="02020603050405020304" pitchFamily="18" charset="0"/>
              </a:rPr>
              <a:t>              </a:t>
            </a:r>
            <a:r>
              <a:rPr lang="en-US" sz="3735" dirty="0" err="1" smtClean="0">
                <a:solidFill>
                  <a:srgbClr val="0000FF"/>
                </a:solidFill>
                <a:latin typeface="Times New Roman" panose="02020603050405020304" pitchFamily="18" charset="0"/>
              </a:rPr>
              <a:t>Anh</a:t>
            </a:r>
            <a:r>
              <a:rPr lang="en-US" sz="3735" dirty="0" smtClean="0">
                <a:solidFill>
                  <a:srgbClr val="0000FF"/>
                </a:solidFill>
                <a:latin typeface="Times New Roman" panose="02020603050405020304" pitchFamily="18" charset="0"/>
              </a:rPr>
              <a:t> </a:t>
            </a:r>
            <a:r>
              <a:rPr lang="en-US" sz="3735" dirty="0" err="1" smtClean="0">
                <a:solidFill>
                  <a:srgbClr val="0000FF"/>
                </a:solidFill>
                <a:latin typeface="Times New Roman" panose="02020603050405020304" pitchFamily="18" charset="0"/>
              </a:rPr>
              <a:t>hùng</a:t>
            </a:r>
            <a:r>
              <a:rPr lang="en-US" sz="3735" dirty="0" smtClean="0">
                <a:solidFill>
                  <a:srgbClr val="0000FF"/>
                </a:solidFill>
                <a:latin typeface="Times New Roman" panose="02020603050405020304" pitchFamily="18" charset="0"/>
              </a:rPr>
              <a:t> La </a:t>
            </a:r>
            <a:r>
              <a:rPr lang="en-US" sz="3735" dirty="0" err="1" smtClean="0">
                <a:solidFill>
                  <a:srgbClr val="0000FF"/>
                </a:solidFill>
                <a:latin typeface="Times New Roman" panose="02020603050405020304" pitchFamily="18" charset="0"/>
              </a:rPr>
              <a:t>Văn</a:t>
            </a:r>
            <a:r>
              <a:rPr lang="en-US" sz="3735" dirty="0" smtClean="0">
                <a:solidFill>
                  <a:srgbClr val="0000FF"/>
                </a:solidFill>
                <a:latin typeface="Times New Roman" panose="02020603050405020304" pitchFamily="18" charset="0"/>
              </a:rPr>
              <a:t> </a:t>
            </a:r>
            <a:r>
              <a:rPr lang="en-US" sz="3735" dirty="0" err="1" smtClean="0">
                <a:solidFill>
                  <a:srgbClr val="0000FF"/>
                </a:solidFill>
                <a:latin typeface="Times New Roman" panose="02020603050405020304" pitchFamily="18" charset="0"/>
              </a:rPr>
              <a:t>Cầu</a:t>
            </a:r>
            <a:endParaRPr lang="en-US" sz="3735" dirty="0" smtClean="0">
              <a:solidFill>
                <a:srgbClr val="0000FF"/>
              </a:solidFill>
              <a:latin typeface="Times New Roman" panose="02020603050405020304" pitchFamily="18" charset="0"/>
            </a:endParaRPr>
          </a:p>
        </p:txBody>
      </p:sp>
      <p:pic>
        <p:nvPicPr>
          <p:cNvPr id="8" name="Picture 3" descr="20131015223009-lavancau"/>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04390" y="-47625"/>
            <a:ext cx="8337550" cy="6409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4"/>
          <p:cNvSpPr>
            <a:spLocks noChangeArrowheads="1"/>
          </p:cNvSpPr>
          <p:nvPr/>
        </p:nvSpPr>
        <p:spPr bwMode="auto">
          <a:xfrm>
            <a:off x="0" y="-228504"/>
            <a:ext cx="12192000" cy="7467584"/>
          </a:xfrm>
          <a:prstGeom prst="rect">
            <a:avLst/>
          </a:prstGeom>
          <a:noFill/>
          <a:ln w="57150">
            <a:pattFill prst="wdUpDiag">
              <a:fgClr>
                <a:srgbClr val="00FF00"/>
              </a:fgClr>
              <a:bgClr>
                <a:srgbClr val="FF0000"/>
              </a:bgClr>
            </a:pattFill>
            <a:miter lim="800000"/>
          </a:ln>
          <a:extLst>
            <a:ext uri="{909E8E84-426E-40DD-AFC4-6F175D3DCCD1}">
              <a14:hiddenFill xmlns:a14="http://schemas.microsoft.com/office/drawing/2010/main">
                <a:solidFill>
                  <a:srgbClr val="FFFFFF"/>
                </a:solidFill>
              </a14:hiddenFill>
            </a:ext>
          </a:extLst>
        </p:spPr>
        <p:txBody>
          <a:bodyPr wrap="none" anchor="ctr"/>
          <a:lstStyle/>
          <a:p>
            <a:endParaRPr lang="vi-VN" sz="4265" b="1" smtClean="0">
              <a:solidFill>
                <a:prstClr val="blac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71170" y="146685"/>
            <a:ext cx="11721465" cy="1746250"/>
          </a:xfrm>
        </p:spPr>
        <p:txBody>
          <a:bodyPr/>
          <a:p>
            <a:pPr algn="l"/>
            <a:r>
              <a:rPr lang="en-US" b="1" dirty="0" err="1">
                <a:solidFill>
                  <a:schemeClr val="accent2">
                    <a:lumMod val="75000"/>
                  </a:schemeClr>
                </a:solidFill>
                <a:latin typeface="Times New Roman" panose="02020603050405020304" pitchFamily="18" charset="0"/>
                <a:sym typeface="+mn-ea"/>
              </a:rPr>
              <a:t>Hoạt</a:t>
            </a:r>
            <a:r>
              <a:rPr lang="en-US" b="1" dirty="0">
                <a:solidFill>
                  <a:schemeClr val="accent2">
                    <a:lumMod val="75000"/>
                  </a:schemeClr>
                </a:solidFill>
                <a:latin typeface="Times New Roman" panose="02020603050405020304" pitchFamily="18" charset="0"/>
                <a:sym typeface="+mn-ea"/>
              </a:rPr>
              <a:t> </a:t>
            </a:r>
            <a:r>
              <a:rPr lang="en-US" b="1" dirty="0" err="1">
                <a:solidFill>
                  <a:schemeClr val="accent2">
                    <a:lumMod val="75000"/>
                  </a:schemeClr>
                </a:solidFill>
                <a:latin typeface="Times New Roman" panose="02020603050405020304" pitchFamily="18" charset="0"/>
                <a:sym typeface="+mn-ea"/>
              </a:rPr>
              <a:t>động</a:t>
            </a:r>
            <a:r>
              <a:rPr lang="en-US" b="1" dirty="0">
                <a:solidFill>
                  <a:schemeClr val="accent2">
                    <a:lumMod val="75000"/>
                  </a:schemeClr>
                </a:solidFill>
                <a:latin typeface="Times New Roman" panose="02020603050405020304" pitchFamily="18" charset="0"/>
                <a:sym typeface="+mn-ea"/>
              </a:rPr>
              <a:t> 3:</a:t>
            </a:r>
            <a:r>
              <a:rPr lang="en-US" b="1" dirty="0">
                <a:latin typeface="Times New Roman" panose="02020603050405020304" pitchFamily="18" charset="0"/>
                <a:sym typeface="+mn-ea"/>
              </a:rPr>
              <a:t> </a:t>
            </a:r>
            <a:r>
              <a:rPr lang="vi-VN" b="1" dirty="0">
                <a:solidFill>
                  <a:srgbClr val="FF0000"/>
                </a:solidFill>
                <a:latin typeface="Times New Roman" panose="02020603050405020304" pitchFamily="18" charset="0"/>
                <a:sym typeface="+mn-ea"/>
              </a:rPr>
              <a:t>Ý</a:t>
            </a:r>
            <a:r>
              <a:rPr lang="en-US" b="1" dirty="0" smtClean="0">
                <a:solidFill>
                  <a:srgbClr val="FF0000"/>
                </a:solidFill>
                <a:latin typeface="Times New Roman" panose="02020603050405020304" pitchFamily="18" charset="0"/>
                <a:sym typeface="+mn-ea"/>
              </a:rPr>
              <a:t> </a:t>
            </a:r>
            <a:r>
              <a:rPr lang="en-US" b="1" dirty="0" err="1">
                <a:solidFill>
                  <a:srgbClr val="FF0000"/>
                </a:solidFill>
                <a:latin typeface="Times New Roman" panose="02020603050405020304" pitchFamily="18" charset="0"/>
                <a:sym typeface="+mn-ea"/>
              </a:rPr>
              <a:t>nghĩa</a:t>
            </a:r>
            <a:r>
              <a:rPr lang="en-US" b="1" dirty="0">
                <a:solidFill>
                  <a:srgbClr val="FF0000"/>
                </a:solidFill>
                <a:latin typeface="Times New Roman" panose="02020603050405020304" pitchFamily="18" charset="0"/>
                <a:sym typeface="+mn-ea"/>
              </a:rPr>
              <a:t> </a:t>
            </a:r>
            <a:r>
              <a:rPr lang="en-US" b="1" dirty="0" err="1">
                <a:solidFill>
                  <a:srgbClr val="FF0000"/>
                </a:solidFill>
                <a:latin typeface="Times New Roman" panose="02020603050405020304" pitchFamily="18" charset="0"/>
                <a:sym typeface="+mn-ea"/>
              </a:rPr>
              <a:t>của</a:t>
            </a:r>
            <a:r>
              <a:rPr lang="en-US" b="1" dirty="0">
                <a:solidFill>
                  <a:srgbClr val="FF0000"/>
                </a:solidFill>
                <a:latin typeface="Times New Roman" panose="02020603050405020304" pitchFamily="18" charset="0"/>
                <a:sym typeface="+mn-ea"/>
              </a:rPr>
              <a:t> </a:t>
            </a:r>
            <a:r>
              <a:rPr lang="en-US" b="1" dirty="0" err="1">
                <a:solidFill>
                  <a:srgbClr val="FF0000"/>
                </a:solidFill>
                <a:latin typeface="Times New Roman" panose="02020603050405020304" pitchFamily="18" charset="0"/>
                <a:sym typeface="+mn-ea"/>
              </a:rPr>
              <a:t>chiến</a:t>
            </a:r>
            <a:r>
              <a:rPr lang="en-US" b="1" dirty="0">
                <a:solidFill>
                  <a:srgbClr val="FF0000"/>
                </a:solidFill>
                <a:latin typeface="Times New Roman" panose="02020603050405020304" pitchFamily="18" charset="0"/>
                <a:sym typeface="+mn-ea"/>
              </a:rPr>
              <a:t> </a:t>
            </a:r>
            <a:r>
              <a:rPr lang="en-US" b="1" dirty="0" err="1">
                <a:solidFill>
                  <a:srgbClr val="FF0000"/>
                </a:solidFill>
                <a:latin typeface="Times New Roman" panose="02020603050405020304" pitchFamily="18" charset="0"/>
                <a:sym typeface="+mn-ea"/>
              </a:rPr>
              <a:t>thắng</a:t>
            </a:r>
            <a:r>
              <a:rPr lang="en-US" b="1" dirty="0">
                <a:solidFill>
                  <a:srgbClr val="FF0000"/>
                </a:solidFill>
                <a:latin typeface="Times New Roman" panose="02020603050405020304" pitchFamily="18" charset="0"/>
                <a:sym typeface="+mn-ea"/>
              </a:rPr>
              <a:t> </a:t>
            </a:r>
            <a:r>
              <a:rPr lang="en-US" b="1" dirty="0" err="1">
                <a:solidFill>
                  <a:srgbClr val="FF0000"/>
                </a:solidFill>
                <a:latin typeface="Times New Roman" panose="02020603050405020304" pitchFamily="18" charset="0"/>
                <a:sym typeface="+mn-ea"/>
              </a:rPr>
              <a:t>Biên</a:t>
            </a:r>
            <a:r>
              <a:rPr lang="en-US" b="1" dirty="0">
                <a:solidFill>
                  <a:srgbClr val="FF0000"/>
                </a:solidFill>
                <a:latin typeface="Times New Roman" panose="02020603050405020304" pitchFamily="18" charset="0"/>
                <a:sym typeface="+mn-ea"/>
              </a:rPr>
              <a:t> </a:t>
            </a:r>
            <a:r>
              <a:rPr lang="en-US" b="1" dirty="0" err="1">
                <a:solidFill>
                  <a:srgbClr val="FF0000"/>
                </a:solidFill>
                <a:latin typeface="Times New Roman" panose="02020603050405020304" pitchFamily="18" charset="0"/>
                <a:sym typeface="+mn-ea"/>
              </a:rPr>
              <a:t>giới</a:t>
            </a:r>
            <a:r>
              <a:rPr lang="en-US" b="1" dirty="0">
                <a:solidFill>
                  <a:srgbClr val="FF0000"/>
                </a:solidFill>
                <a:latin typeface="Times New Roman" panose="02020603050405020304" pitchFamily="18" charset="0"/>
                <a:sym typeface="+mn-ea"/>
              </a:rPr>
              <a:t> </a:t>
            </a:r>
            <a:r>
              <a:rPr lang="en-US" b="1" dirty="0" err="1">
                <a:solidFill>
                  <a:srgbClr val="FF0000"/>
                </a:solidFill>
                <a:latin typeface="Times New Roman" panose="02020603050405020304" pitchFamily="18" charset="0"/>
                <a:sym typeface="+mn-ea"/>
              </a:rPr>
              <a:t>thu</a:t>
            </a:r>
            <a:r>
              <a:rPr lang="en-US" b="1" dirty="0">
                <a:solidFill>
                  <a:srgbClr val="FF0000"/>
                </a:solidFill>
                <a:latin typeface="Times New Roman" panose="02020603050405020304" pitchFamily="18" charset="0"/>
                <a:sym typeface="+mn-ea"/>
              </a:rPr>
              <a:t> - </a:t>
            </a:r>
            <a:r>
              <a:rPr lang="en-US" b="1" dirty="0" err="1">
                <a:solidFill>
                  <a:srgbClr val="FF0000"/>
                </a:solidFill>
                <a:latin typeface="Times New Roman" panose="02020603050405020304" pitchFamily="18" charset="0"/>
                <a:sym typeface="+mn-ea"/>
              </a:rPr>
              <a:t>đông</a:t>
            </a:r>
            <a:r>
              <a:rPr lang="en-US" b="1" dirty="0">
                <a:solidFill>
                  <a:srgbClr val="FF0000"/>
                </a:solidFill>
                <a:latin typeface="Times New Roman" panose="02020603050405020304" pitchFamily="18" charset="0"/>
                <a:sym typeface="+mn-ea"/>
              </a:rPr>
              <a:t> 1950</a:t>
            </a:r>
            <a:br>
              <a:rPr lang="en-US" b="1" dirty="0">
                <a:latin typeface="Times New Roman" panose="02020603050405020304" pitchFamily="18" charset="0"/>
                <a:cs typeface="Times New Roman" panose="02020603050405020304" pitchFamily="18" charset="0"/>
              </a:rPr>
            </a:br>
            <a:endParaRPr lang="en-US"/>
          </a:p>
        </p:txBody>
      </p:sp>
      <p:sp>
        <p:nvSpPr>
          <p:cNvPr id="4" name="Content Placeholder 2"/>
          <p:cNvSpPr>
            <a:spLocks noGrp="1"/>
          </p:cNvSpPr>
          <p:nvPr/>
        </p:nvSpPr>
        <p:spPr>
          <a:xfrm>
            <a:off x="1123315" y="1574800"/>
            <a:ext cx="9645015" cy="4343400"/>
          </a:xfrm>
          <a:prstGeom prst="rect">
            <a:avLst/>
          </a:prstGeom>
          <a:noFill/>
          <a:ln>
            <a:noFill/>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vi-VN" sz="3500" b="1" dirty="0" smtClean="0">
                <a:solidFill>
                  <a:srgbClr val="FF0000"/>
                </a:solidFill>
                <a:latin typeface="Times New Roman" panose="02020603050405020304"/>
                <a:ea typeface="+mj-ea"/>
                <a:cs typeface="+mj-cs"/>
              </a:rPr>
              <a:t>1.</a:t>
            </a:r>
            <a:r>
              <a:rPr lang="en-US" sz="3500" b="1" dirty="0" err="1" smtClean="0">
                <a:solidFill>
                  <a:prstClr val="black"/>
                </a:solidFill>
                <a:latin typeface="Times New Roman" panose="02020603050405020304" pitchFamily="18" charset="0"/>
              </a:rPr>
              <a:t>Nêu</a:t>
            </a:r>
            <a:r>
              <a:rPr lang="en-US" sz="3500" b="1" dirty="0" smtClean="0">
                <a:solidFill>
                  <a:prstClr val="black"/>
                </a:solidFill>
                <a:latin typeface="Times New Roman" panose="02020603050405020304" pitchFamily="18" charset="0"/>
              </a:rPr>
              <a:t> </a:t>
            </a:r>
            <a:r>
              <a:rPr lang="vi-VN" sz="3500" b="1" u="sng" dirty="0">
                <a:solidFill>
                  <a:prstClr val="black"/>
                </a:solidFill>
                <a:latin typeface="Times New Roman" panose="02020603050405020304" pitchFamily="18" charset="0"/>
              </a:rPr>
              <a:t>điểm khác </a:t>
            </a:r>
            <a:r>
              <a:rPr lang="vi-VN" sz="3500" b="1" dirty="0">
                <a:solidFill>
                  <a:prstClr val="black"/>
                </a:solidFill>
                <a:latin typeface="Times New Roman" panose="02020603050405020304" pitchFamily="18" charset="0"/>
              </a:rPr>
              <a:t>chủ yếu</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của</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chiến</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dịch</a:t>
            </a:r>
            <a:r>
              <a:rPr lang="vi-VN" sz="3500" b="1" dirty="0">
                <a:solidFill>
                  <a:prstClr val="black"/>
                </a:solidFill>
                <a:latin typeface="Times New Roman" panose="02020603050405020304" pitchFamily="18" charset="0"/>
              </a:rPr>
              <a:t> Việt Bắc thu- đông 1947 và chiến dịch</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Biên</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giới</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thu</a:t>
            </a:r>
            <a:r>
              <a:rPr lang="en-US" sz="3500" b="1" dirty="0">
                <a:solidFill>
                  <a:prstClr val="black"/>
                </a:solidFill>
                <a:latin typeface="Times New Roman" panose="02020603050405020304" pitchFamily="18" charset="0"/>
              </a:rPr>
              <a:t> - </a:t>
            </a:r>
            <a:r>
              <a:rPr lang="en-US" sz="3500" b="1" dirty="0" err="1" smtClean="0">
                <a:solidFill>
                  <a:prstClr val="black"/>
                </a:solidFill>
                <a:latin typeface="Times New Roman" panose="02020603050405020304" pitchFamily="18" charset="0"/>
              </a:rPr>
              <a:t>đông</a:t>
            </a:r>
            <a:r>
              <a:rPr lang="vi-VN" sz="3500" b="1" dirty="0" smtClean="0">
                <a:solidFill>
                  <a:prstClr val="black"/>
                </a:solidFill>
                <a:latin typeface="Times New Roman" panose="02020603050405020304" pitchFamily="18" charset="0"/>
              </a:rPr>
              <a:t> </a:t>
            </a:r>
            <a:r>
              <a:rPr lang="en-US" sz="3500" b="1" dirty="0">
                <a:solidFill>
                  <a:prstClr val="black"/>
                </a:solidFill>
                <a:latin typeface="Times New Roman" panose="02020603050405020304" pitchFamily="18" charset="0"/>
              </a:rPr>
              <a:t>1950?</a:t>
            </a:r>
            <a:endParaRPr lang="vi-VN" sz="3500" b="1" dirty="0">
              <a:solidFill>
                <a:prstClr val="black"/>
              </a:solidFill>
              <a:latin typeface="Times New Roman" panose="02020603050405020304" pitchFamily="18" charset="0"/>
            </a:endParaRPr>
          </a:p>
          <a:p>
            <a:pPr marL="0" lvl="0" indent="0" algn="just" eaLnBrk="1" hangingPunct="1">
              <a:spcBef>
                <a:spcPct val="50000"/>
              </a:spcBef>
              <a:buNone/>
            </a:pPr>
            <a:r>
              <a:rPr lang="vi-VN" sz="3500" b="1" dirty="0">
                <a:solidFill>
                  <a:srgbClr val="FF0000"/>
                </a:solidFill>
                <a:latin typeface="Times New Roman" panose="02020603050405020304" pitchFamily="18" charset="0"/>
              </a:rPr>
              <a:t>2</a:t>
            </a:r>
            <a:r>
              <a:rPr lang="vi-VN" sz="3500" b="1" dirty="0">
                <a:solidFill>
                  <a:prstClr val="black"/>
                </a:solidFill>
                <a:latin typeface="Times New Roman" panose="02020603050405020304" pitchFamily="18" charset="0"/>
              </a:rPr>
              <a:t>.Chiến thắng Biên giới thu - đông </a:t>
            </a:r>
            <a:r>
              <a:rPr lang="en-US" sz="3500" b="1" dirty="0">
                <a:solidFill>
                  <a:prstClr val="black"/>
                </a:solidFill>
                <a:latin typeface="Times New Roman" panose="02020603050405020304" pitchFamily="18" charset="0"/>
              </a:rPr>
              <a:t>1950 </a:t>
            </a:r>
            <a:r>
              <a:rPr lang="vi-VN" sz="3500" b="1" dirty="0">
                <a:solidFill>
                  <a:prstClr val="black"/>
                </a:solidFill>
                <a:latin typeface="Times New Roman" panose="02020603050405020304" pitchFamily="18" charset="0"/>
              </a:rPr>
              <a:t>có </a:t>
            </a:r>
            <a:r>
              <a:rPr lang="vi-VN" sz="3500" b="1" u="sng" dirty="0">
                <a:solidFill>
                  <a:prstClr val="black"/>
                </a:solidFill>
                <a:latin typeface="Times New Roman" panose="02020603050405020304" pitchFamily="18" charset="0"/>
              </a:rPr>
              <a:t>ý nghĩa </a:t>
            </a:r>
            <a:r>
              <a:rPr lang="vi-VN" sz="3500" b="1" dirty="0">
                <a:solidFill>
                  <a:prstClr val="black"/>
                </a:solidFill>
                <a:latin typeface="Times New Roman" panose="02020603050405020304" pitchFamily="18" charset="0"/>
              </a:rPr>
              <a:t>như thế n</a:t>
            </a:r>
            <a:r>
              <a:rPr lang="vi-VN" sz="3500" b="1" dirty="0">
                <a:solidFill>
                  <a:prstClr val="black"/>
                </a:solidFill>
                <a:latin typeface="Times New Roman" panose="02020603050405020304" pitchFamily="18" charset="0"/>
                <a:cs typeface="Times New Roman" panose="02020603050405020304" pitchFamily="18" charset="0"/>
              </a:rPr>
              <a:t>à</a:t>
            </a:r>
            <a:r>
              <a:rPr lang="vi-VN" sz="3500" b="1" dirty="0">
                <a:solidFill>
                  <a:prstClr val="black"/>
                </a:solidFill>
                <a:latin typeface="Times New Roman" panose="02020603050405020304" pitchFamily="18" charset="0"/>
              </a:rPr>
              <a:t>o đối với cuộc kháng chiến của </a:t>
            </a:r>
            <a:r>
              <a:rPr lang="en-US" sz="3500" b="1" dirty="0" err="1">
                <a:solidFill>
                  <a:prstClr val="black"/>
                </a:solidFill>
                <a:latin typeface="Times New Roman" panose="02020603050405020304" pitchFamily="18" charset="0"/>
              </a:rPr>
              <a:t>quân</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v</a:t>
            </a:r>
            <a:r>
              <a:rPr lang="en-US" sz="3500" b="1" dirty="0" err="1">
                <a:solidFill>
                  <a:prstClr val="black"/>
                </a:solidFill>
                <a:latin typeface="Times New Roman" panose="02020603050405020304" pitchFamily="18" charset="0"/>
                <a:cs typeface="Times New Roman" panose="02020603050405020304" pitchFamily="18" charset="0"/>
              </a:rPr>
              <a:t>à</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dân</a:t>
            </a:r>
            <a:r>
              <a:rPr lang="en-US" sz="3500" b="1" dirty="0">
                <a:solidFill>
                  <a:prstClr val="black"/>
                </a:solidFill>
                <a:latin typeface="Times New Roman" panose="02020603050405020304" pitchFamily="18" charset="0"/>
              </a:rPr>
              <a:t> </a:t>
            </a:r>
            <a:r>
              <a:rPr lang="vi-VN" sz="3500" b="1" dirty="0">
                <a:solidFill>
                  <a:prstClr val="black"/>
                </a:solidFill>
                <a:latin typeface="Times New Roman" panose="02020603050405020304" pitchFamily="18" charset="0"/>
              </a:rPr>
              <a:t>ta?</a:t>
            </a:r>
            <a:endParaRPr lang="vi-VN" sz="3500" b="1" dirty="0">
              <a:solidFill>
                <a:prstClr val="black"/>
              </a:solidFill>
              <a:latin typeface="Times New Roman" panose="02020603050405020304" pitchFamily="18" charset="0"/>
              <a:cs typeface="Times New Roman" panose="02020603050405020304" pitchFamily="18" charset="0"/>
            </a:endParaRPr>
          </a:p>
          <a:p>
            <a:pPr marL="0" indent="0" algn="just">
              <a:buNone/>
            </a:pPr>
            <a:endParaRPr lang="en-GB" sz="35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table"/>
          <p:cNvPicPr>
            <a:picLocks noChangeAspect="1" noChangeArrowheads="1"/>
          </p:cNvPicPr>
          <p:nvPr>
            <p:ph/>
          </p:nvPr>
        </p:nvPicPr>
        <p:blipFill>
          <a:blip r:embed="rId1">
            <a:extLst>
              <a:ext uri="{28A0092B-C50C-407E-A947-70E740481C1C}">
                <a14:useLocalDpi xmlns:a14="http://schemas.microsoft.com/office/drawing/2010/main" val="0"/>
              </a:ext>
            </a:extLst>
          </a:blip>
          <a:srcRect/>
          <a:stretch>
            <a:fillRect/>
          </a:stretch>
        </p:blipFill>
        <p:spPr bwMode="auto">
          <a:xfrm>
            <a:off x="1794510" y="746125"/>
            <a:ext cx="9344660" cy="473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1"/>
          <p:cNvSpPr txBox="1">
            <a:spLocks noChangeArrowheads="1"/>
          </p:cNvSpPr>
          <p:nvPr/>
        </p:nvSpPr>
        <p:spPr bwMode="auto">
          <a:xfrm>
            <a:off x="1871345" y="3117223"/>
            <a:ext cx="4305300" cy="186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just" eaLnBrk="1" hangingPunct="1">
              <a:lnSpc>
                <a:spcPct val="110000"/>
              </a:lnSpc>
              <a:spcBef>
                <a:spcPct val="35000"/>
              </a:spcBef>
              <a:buClr>
                <a:srgbClr val="FF3300"/>
              </a:buClr>
              <a:buFont typeface="Wingdings" panose="05000000000000000000" pitchFamily="2" charset="2"/>
              <a:buNone/>
            </a:pPr>
            <a:r>
              <a:rPr lang="en-US" sz="3500" b="1" dirty="0" err="1">
                <a:solidFill>
                  <a:prstClr val="black"/>
                </a:solidFill>
                <a:latin typeface="Times New Roman" panose="02020603050405020304" pitchFamily="18" charset="0"/>
              </a:rPr>
              <a:t>địch</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chủ</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động</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tấn</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công</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nhưng</a:t>
            </a:r>
            <a:r>
              <a:rPr lang="en-US" sz="3500" b="1" dirty="0">
                <a:solidFill>
                  <a:prstClr val="black"/>
                </a:solidFill>
                <a:latin typeface="Times New Roman" panose="02020603050405020304" pitchFamily="18" charset="0"/>
              </a:rPr>
              <a:t> </a:t>
            </a:r>
            <a:r>
              <a:rPr lang="vi-VN" sz="3500" b="1" dirty="0">
                <a:solidFill>
                  <a:prstClr val="black"/>
                </a:solidFill>
                <a:latin typeface="Times New Roman" panose="02020603050405020304" pitchFamily="18" charset="0"/>
              </a:rPr>
              <a:t>địch</a:t>
            </a:r>
            <a:r>
              <a:rPr lang="en-US" sz="3500" b="1" dirty="0" smtClean="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đã</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thất</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bại</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ho</a:t>
            </a:r>
            <a:r>
              <a:rPr lang="en-US" sz="3500" b="1" dirty="0" err="1">
                <a:solidFill>
                  <a:prstClr val="black"/>
                </a:solidFill>
                <a:latin typeface="Times New Roman" panose="02020603050405020304" pitchFamily="18" charset="0"/>
                <a:cs typeface="Times New Roman" panose="02020603050405020304" pitchFamily="18" charset="0"/>
              </a:rPr>
              <a:t>à</a:t>
            </a:r>
            <a:r>
              <a:rPr lang="en-US" sz="3500" b="1" dirty="0" err="1">
                <a:solidFill>
                  <a:prstClr val="black"/>
                </a:solidFill>
                <a:latin typeface="Times New Roman" panose="02020603050405020304" pitchFamily="18" charset="0"/>
              </a:rPr>
              <a:t>n</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to</a:t>
            </a:r>
            <a:r>
              <a:rPr lang="en-US" sz="3500" b="1" dirty="0" err="1">
                <a:solidFill>
                  <a:prstClr val="black"/>
                </a:solidFill>
                <a:latin typeface="Times New Roman" panose="02020603050405020304" pitchFamily="18" charset="0"/>
                <a:cs typeface="Times New Roman" panose="02020603050405020304" pitchFamily="18" charset="0"/>
              </a:rPr>
              <a:t>à</a:t>
            </a:r>
            <a:r>
              <a:rPr lang="en-US" sz="3500" b="1" dirty="0" err="1">
                <a:solidFill>
                  <a:prstClr val="black"/>
                </a:solidFill>
                <a:latin typeface="Times New Roman" panose="02020603050405020304" pitchFamily="18" charset="0"/>
              </a:rPr>
              <a:t>n</a:t>
            </a:r>
            <a:r>
              <a:rPr lang="en-US" sz="3500" b="1" dirty="0">
                <a:solidFill>
                  <a:prstClr val="black"/>
                </a:solidFill>
                <a:latin typeface="Times New Roman" panose="02020603050405020304" pitchFamily="18" charset="0"/>
              </a:rPr>
              <a:t>.</a:t>
            </a:r>
            <a:endParaRPr lang="en-US" altLang="vi-VN" sz="3500" b="1" dirty="0">
              <a:solidFill>
                <a:prstClr val="black"/>
              </a:solidFill>
              <a:latin typeface="Times New Roman" panose="02020603050405020304" pitchFamily="18" charset="0"/>
              <a:cs typeface="Times New Roman" panose="02020603050405020304" pitchFamily="18" charset="0"/>
            </a:endParaRPr>
          </a:p>
        </p:txBody>
      </p:sp>
      <p:sp>
        <p:nvSpPr>
          <p:cNvPr id="8" name="Text Box 22"/>
          <p:cNvSpPr txBox="1">
            <a:spLocks noChangeArrowheads="1"/>
          </p:cNvSpPr>
          <p:nvPr/>
        </p:nvSpPr>
        <p:spPr bwMode="auto">
          <a:xfrm>
            <a:off x="6344920" y="3057221"/>
            <a:ext cx="4457700" cy="1706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just">
              <a:spcBef>
                <a:spcPct val="50000"/>
              </a:spcBef>
            </a:pPr>
            <a:r>
              <a:rPr lang="en-US" sz="3500" b="1" dirty="0">
                <a:solidFill>
                  <a:prstClr val="black"/>
                </a:solidFill>
                <a:latin typeface="Times New Roman" panose="02020603050405020304" pitchFamily="18" charset="0"/>
              </a:rPr>
              <a:t>ta </a:t>
            </a:r>
            <a:r>
              <a:rPr lang="en-US" sz="3500" b="1" dirty="0" err="1">
                <a:solidFill>
                  <a:prstClr val="black"/>
                </a:solidFill>
                <a:latin typeface="Times New Roman" panose="02020603050405020304" pitchFamily="18" charset="0"/>
              </a:rPr>
              <a:t>chủ</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động</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tấn</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công</a:t>
            </a:r>
            <a:r>
              <a:rPr lang="en-US" sz="3500" b="1" dirty="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địch</a:t>
            </a:r>
            <a:r>
              <a:rPr lang="en-US" sz="3500" b="1" dirty="0">
                <a:solidFill>
                  <a:prstClr val="black"/>
                </a:solidFill>
                <a:latin typeface="Times New Roman" panose="02020603050405020304" pitchFamily="18" charset="0"/>
              </a:rPr>
              <a:t> </a:t>
            </a:r>
            <a:r>
              <a:rPr lang="en-US" sz="3500" b="1" dirty="0" err="1" smtClean="0">
                <a:solidFill>
                  <a:prstClr val="black"/>
                </a:solidFill>
                <a:latin typeface="Times New Roman" panose="02020603050405020304" pitchFamily="18" charset="0"/>
              </a:rPr>
              <a:t>v</a:t>
            </a:r>
            <a:r>
              <a:rPr lang="en-US" sz="3500" b="1" dirty="0" err="1" smtClean="0">
                <a:solidFill>
                  <a:prstClr val="black"/>
                </a:solidFill>
                <a:latin typeface="Times New Roman" panose="02020603050405020304" pitchFamily="18" charset="0"/>
                <a:cs typeface="Times New Roman" panose="02020603050405020304" pitchFamily="18" charset="0"/>
              </a:rPr>
              <a:t>à</a:t>
            </a:r>
            <a:r>
              <a:rPr lang="vi-VN" sz="3500" b="1" dirty="0">
                <a:solidFill>
                  <a:prstClr val="black"/>
                </a:solidFill>
                <a:latin typeface="Times New Roman" panose="02020603050405020304" pitchFamily="18" charset="0"/>
              </a:rPr>
              <a:t> </a:t>
            </a:r>
            <a:r>
              <a:rPr lang="en-US" sz="3500" b="1" dirty="0" err="1" smtClean="0">
                <a:solidFill>
                  <a:prstClr val="black"/>
                </a:solidFill>
                <a:latin typeface="Times New Roman" panose="02020603050405020304" pitchFamily="18" charset="0"/>
              </a:rPr>
              <a:t>gi</a:t>
            </a:r>
            <a:r>
              <a:rPr lang="en-US" sz="3500" b="1" dirty="0" err="1" smtClean="0">
                <a:solidFill>
                  <a:prstClr val="black"/>
                </a:solidFill>
                <a:latin typeface="Times New Roman" panose="02020603050405020304" pitchFamily="18" charset="0"/>
                <a:cs typeface="Times New Roman" panose="02020603050405020304" pitchFamily="18" charset="0"/>
              </a:rPr>
              <a:t>à</a:t>
            </a:r>
            <a:r>
              <a:rPr lang="en-US" sz="3500" b="1" dirty="0" err="1" smtClean="0">
                <a:solidFill>
                  <a:prstClr val="black"/>
                </a:solidFill>
                <a:latin typeface="Times New Roman" panose="02020603050405020304" pitchFamily="18" charset="0"/>
              </a:rPr>
              <a:t>nh</a:t>
            </a:r>
            <a:r>
              <a:rPr lang="en-US" sz="3500" b="1" dirty="0" smtClean="0">
                <a:solidFill>
                  <a:prstClr val="black"/>
                </a:solidFill>
                <a:latin typeface="Times New Roman" panose="02020603050405020304" pitchFamily="18" charset="0"/>
              </a:rPr>
              <a:t> </a:t>
            </a:r>
            <a:r>
              <a:rPr lang="en-US" sz="3500" b="1" dirty="0" err="1">
                <a:solidFill>
                  <a:prstClr val="black"/>
                </a:solidFill>
                <a:latin typeface="Times New Roman" panose="02020603050405020304" pitchFamily="18" charset="0"/>
              </a:rPr>
              <a:t>thắng</a:t>
            </a:r>
            <a:r>
              <a:rPr lang="en-US" sz="3500" b="1" dirty="0">
                <a:solidFill>
                  <a:prstClr val="black"/>
                </a:solidFill>
                <a:latin typeface="Times New Roman" panose="02020603050405020304" pitchFamily="18" charset="0"/>
              </a:rPr>
              <a:t> </a:t>
            </a:r>
            <a:r>
              <a:rPr lang="en-US" sz="3500" b="1" dirty="0" err="1" smtClean="0">
                <a:solidFill>
                  <a:prstClr val="black"/>
                </a:solidFill>
                <a:latin typeface="Times New Roman" panose="02020603050405020304" pitchFamily="18" charset="0"/>
              </a:rPr>
              <a:t>lợi</a:t>
            </a:r>
            <a:r>
              <a:rPr lang="vi-VN" sz="3500" b="1" dirty="0">
                <a:solidFill>
                  <a:prstClr val="black"/>
                </a:solidFill>
                <a:latin typeface="Times New Roman" panose="02020603050405020304" pitchFamily="18" charset="0"/>
              </a:rPr>
              <a:t> </a:t>
            </a:r>
            <a:r>
              <a:rPr lang="vi-VN" sz="3500" b="1" dirty="0" smtClean="0">
                <a:solidFill>
                  <a:prstClr val="black"/>
                </a:solidFill>
                <a:latin typeface="Times New Roman" panose="02020603050405020304" pitchFamily="18" charset="0"/>
              </a:rPr>
              <a:t>lớn</a:t>
            </a:r>
            <a:r>
              <a:rPr lang="en-US" sz="3500" b="1" dirty="0" smtClean="0">
                <a:solidFill>
                  <a:prstClr val="black"/>
                </a:solidFill>
                <a:latin typeface="Times New Roman" panose="02020603050405020304" pitchFamily="18" charset="0"/>
              </a:rPr>
              <a:t>.</a:t>
            </a:r>
            <a:endParaRPr lang="en-US" sz="3500" b="1" dirty="0">
              <a:solidFill>
                <a:prstClr val="black"/>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Text Box 8"/>
          <p:cNvSpPr txBox="1">
            <a:spLocks noChangeArrowheads="1"/>
          </p:cNvSpPr>
          <p:nvPr/>
        </p:nvSpPr>
        <p:spPr bwMode="auto">
          <a:xfrm>
            <a:off x="1089660" y="843280"/>
            <a:ext cx="9618345" cy="629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vi-VN" sz="3500" b="1" dirty="0">
                <a:solidFill>
                  <a:srgbClr val="FF0000"/>
                </a:solidFill>
                <a:latin typeface="Times New Roman" panose="02020603050405020304" pitchFamily="18" charset="0"/>
              </a:rPr>
              <a:t>Chiến thắng Biên giới thu - đông </a:t>
            </a:r>
            <a:r>
              <a:rPr lang="en-US" sz="3500" b="1" dirty="0">
                <a:solidFill>
                  <a:srgbClr val="FF0000"/>
                </a:solidFill>
                <a:latin typeface="Times New Roman" panose="02020603050405020304" pitchFamily="18" charset="0"/>
              </a:rPr>
              <a:t>1950 </a:t>
            </a:r>
            <a:r>
              <a:rPr lang="vi-VN" sz="3500" b="1" dirty="0">
                <a:solidFill>
                  <a:srgbClr val="FF0000"/>
                </a:solidFill>
                <a:latin typeface="Times New Roman" panose="02020603050405020304" pitchFamily="18" charset="0"/>
              </a:rPr>
              <a:t>có ý </a:t>
            </a:r>
            <a:r>
              <a:rPr lang="vi-VN" sz="3500" b="1" dirty="0" smtClean="0">
                <a:solidFill>
                  <a:srgbClr val="FF0000"/>
                </a:solidFill>
                <a:latin typeface="Times New Roman" panose="02020603050405020304" pitchFamily="18" charset="0"/>
              </a:rPr>
              <a:t>nghĩa:</a:t>
            </a:r>
            <a:endParaRPr lang="vi-VN" sz="3500" b="1" dirty="0" smtClean="0">
              <a:solidFill>
                <a:srgbClr val="FF0000"/>
              </a:solidFill>
              <a:latin typeface="Times New Roman" panose="02020603050405020304" pitchFamily="18" charset="0"/>
              <a:cs typeface="Times New Roman" panose="02020603050405020304" pitchFamily="18" charset="0"/>
            </a:endParaRPr>
          </a:p>
        </p:txBody>
      </p:sp>
      <p:sp>
        <p:nvSpPr>
          <p:cNvPr id="12" name="Content Placeholder 2"/>
          <p:cNvSpPr>
            <a:spLocks noGrp="1" noChangeArrowheads="1"/>
          </p:cNvSpPr>
          <p:nvPr/>
        </p:nvSpPr>
        <p:spPr bwMode="auto">
          <a:xfrm>
            <a:off x="1344295" y="2033270"/>
            <a:ext cx="9751060" cy="310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
            <a:pPr marL="342900" indent="-342900">
              <a:lnSpc>
                <a:spcPct val="90000"/>
              </a:lnSpc>
              <a:spcBef>
                <a:spcPts val="1000"/>
              </a:spcBef>
              <a:buFontTx/>
              <a:buChar char="-"/>
            </a:pPr>
            <a:r>
              <a:rPr lang="en-US" sz="3700" b="1" dirty="0" err="1">
                <a:latin typeface="Times New Roman" panose="02020603050405020304" pitchFamily="18" charset="0"/>
              </a:rPr>
              <a:t>Căn</a:t>
            </a:r>
            <a:r>
              <a:rPr lang="en-US" sz="3700" b="1" dirty="0">
                <a:latin typeface="Times New Roman" panose="02020603050405020304" pitchFamily="18" charset="0"/>
              </a:rPr>
              <a:t> </a:t>
            </a:r>
            <a:r>
              <a:rPr lang="en-US" sz="3700" b="1" dirty="0" err="1">
                <a:latin typeface="Times New Roman" panose="02020603050405020304" pitchFamily="18" charset="0"/>
              </a:rPr>
              <a:t>cứ</a:t>
            </a:r>
            <a:r>
              <a:rPr lang="en-US" sz="3700" b="1" dirty="0">
                <a:latin typeface="Times New Roman" panose="02020603050405020304" pitchFamily="18" charset="0"/>
              </a:rPr>
              <a:t> </a:t>
            </a:r>
            <a:r>
              <a:rPr lang="en-US" sz="3700" b="1" dirty="0" err="1">
                <a:latin typeface="Times New Roman" panose="02020603050405020304" pitchFamily="18" charset="0"/>
              </a:rPr>
              <a:t>địa</a:t>
            </a:r>
            <a:r>
              <a:rPr lang="en-US" sz="3700" b="1" dirty="0">
                <a:latin typeface="Times New Roman" panose="02020603050405020304" pitchFamily="18" charset="0"/>
              </a:rPr>
              <a:t> </a:t>
            </a:r>
            <a:r>
              <a:rPr lang="en-US" sz="3700" b="1" dirty="0" err="1">
                <a:latin typeface="Times New Roman" panose="02020603050405020304" pitchFamily="18" charset="0"/>
              </a:rPr>
              <a:t>Việt</a:t>
            </a:r>
            <a:r>
              <a:rPr lang="en-US" sz="3700" b="1" dirty="0">
                <a:latin typeface="Times New Roman" panose="02020603050405020304" pitchFamily="18" charset="0"/>
              </a:rPr>
              <a:t> </a:t>
            </a:r>
            <a:r>
              <a:rPr lang="en-US" sz="3700" b="1" dirty="0" err="1">
                <a:latin typeface="Times New Roman" panose="02020603050405020304" pitchFamily="18" charset="0"/>
              </a:rPr>
              <a:t>Bắc</a:t>
            </a:r>
            <a:r>
              <a:rPr lang="en-US" sz="3700" b="1" dirty="0">
                <a:latin typeface="Times New Roman" panose="02020603050405020304" pitchFamily="18" charset="0"/>
              </a:rPr>
              <a:t> </a:t>
            </a:r>
            <a:r>
              <a:rPr lang="en-US" sz="3700" b="1" dirty="0" err="1">
                <a:latin typeface="Times New Roman" panose="02020603050405020304" pitchFamily="18" charset="0"/>
              </a:rPr>
              <a:t>được</a:t>
            </a:r>
            <a:r>
              <a:rPr lang="en-US" sz="3700" b="1" dirty="0">
                <a:latin typeface="Times New Roman" panose="02020603050405020304" pitchFamily="18" charset="0"/>
              </a:rPr>
              <a:t> </a:t>
            </a:r>
            <a:r>
              <a:rPr lang="en-US" sz="3700" b="1" dirty="0" err="1">
                <a:latin typeface="Times New Roman" panose="02020603050405020304" pitchFamily="18" charset="0"/>
              </a:rPr>
              <a:t>củng</a:t>
            </a:r>
            <a:r>
              <a:rPr lang="en-US" sz="3700" b="1" dirty="0">
                <a:latin typeface="Times New Roman" panose="02020603050405020304" pitchFamily="18" charset="0"/>
              </a:rPr>
              <a:t> </a:t>
            </a:r>
            <a:r>
              <a:rPr lang="en-US" sz="3700" b="1" dirty="0" err="1">
                <a:latin typeface="Times New Roman" panose="02020603050405020304" pitchFamily="18" charset="0"/>
              </a:rPr>
              <a:t>cố</a:t>
            </a:r>
            <a:r>
              <a:rPr lang="en-US" sz="3700" b="1" dirty="0">
                <a:latin typeface="Times New Roman" panose="02020603050405020304" pitchFamily="18" charset="0"/>
              </a:rPr>
              <a:t> </a:t>
            </a:r>
            <a:r>
              <a:rPr lang="en-US" sz="3700" b="1" dirty="0" err="1">
                <a:latin typeface="Times New Roman" panose="02020603050405020304" pitchFamily="18" charset="0"/>
              </a:rPr>
              <a:t>v</a:t>
            </a:r>
            <a:r>
              <a:rPr lang="en-US" sz="3700" b="1" dirty="0" err="1">
                <a:latin typeface="Times New Roman" panose="02020603050405020304" pitchFamily="18" charset="0"/>
                <a:cs typeface="Times New Roman" panose="02020603050405020304" pitchFamily="18" charset="0"/>
              </a:rPr>
              <a:t>à</a:t>
            </a:r>
            <a:r>
              <a:rPr lang="en-US" sz="3700" b="1" dirty="0">
                <a:latin typeface="Times New Roman" panose="02020603050405020304" pitchFamily="18" charset="0"/>
              </a:rPr>
              <a:t> </a:t>
            </a:r>
            <a:r>
              <a:rPr lang="en-US" sz="3700" b="1" dirty="0" err="1">
                <a:latin typeface="Times New Roman" panose="02020603050405020304" pitchFamily="18" charset="0"/>
              </a:rPr>
              <a:t>mở</a:t>
            </a:r>
            <a:r>
              <a:rPr lang="en-US" sz="3700" b="1" dirty="0">
                <a:latin typeface="Times New Roman" panose="02020603050405020304" pitchFamily="18" charset="0"/>
              </a:rPr>
              <a:t> </a:t>
            </a:r>
            <a:r>
              <a:rPr lang="en-US" sz="3700" b="1" dirty="0" err="1" smtClean="0">
                <a:latin typeface="Times New Roman" panose="02020603050405020304" pitchFamily="18" charset="0"/>
              </a:rPr>
              <a:t>rộng</a:t>
            </a:r>
            <a:r>
              <a:rPr lang="vi-VN" sz="3700" b="1" dirty="0" smtClean="0">
                <a:latin typeface="Times New Roman" panose="02020603050405020304" pitchFamily="18" charset="0"/>
              </a:rPr>
              <a:t>.</a:t>
            </a:r>
            <a:endParaRPr lang="vi-VN" sz="3700" b="1" dirty="0" smtClean="0">
              <a:latin typeface="Times New Roman" panose="02020603050405020304" pitchFamily="18" charset="0"/>
            </a:endParaRPr>
          </a:p>
          <a:p>
            <a:pPr marL="342900" indent="-342900">
              <a:lnSpc>
                <a:spcPct val="90000"/>
              </a:lnSpc>
              <a:spcBef>
                <a:spcPts val="1000"/>
              </a:spcBef>
              <a:buFontTx/>
              <a:buChar char="-"/>
            </a:pPr>
            <a:r>
              <a:rPr lang="vi-VN" sz="3700" b="1" dirty="0" smtClean="0">
                <a:latin typeface="Times New Roman" panose="02020603050405020304" pitchFamily="18" charset="0"/>
              </a:rPr>
              <a:t>Cổ vũ tinh thần đấu tranh toàn dân.</a:t>
            </a:r>
            <a:endParaRPr lang="vi-VN" sz="3700" b="1" dirty="0" smtClean="0">
              <a:latin typeface="Times New Roman" panose="02020603050405020304" pitchFamily="18" charset="0"/>
            </a:endParaRPr>
          </a:p>
          <a:p>
            <a:pPr marL="342900" indent="-342900">
              <a:lnSpc>
                <a:spcPct val="90000"/>
              </a:lnSpc>
              <a:spcBef>
                <a:spcPts val="1000"/>
              </a:spcBef>
              <a:buFontTx/>
              <a:buChar char="-"/>
            </a:pPr>
            <a:r>
              <a:rPr lang="vi-VN" sz="3700" b="1" dirty="0" smtClean="0">
                <a:latin typeface="Times New Roman" panose="02020603050405020304" pitchFamily="18" charset="0"/>
              </a:rPr>
              <a:t>Khai thông đường liên lạc quốc tế.</a:t>
            </a:r>
            <a:endParaRPr lang="en-US" sz="3700" b="1" dirty="0">
              <a:latin typeface="Times New Roman" panose="02020603050405020304" pitchFamily="18" charset="0"/>
            </a:endParaRPr>
          </a:p>
          <a:p>
            <a:pPr marL="342900" indent="-342900">
              <a:lnSpc>
                <a:spcPct val="90000"/>
              </a:lnSpc>
              <a:spcBef>
                <a:spcPts val="1000"/>
              </a:spcBef>
              <a:buFontTx/>
              <a:buChar char="-"/>
            </a:pPr>
            <a:r>
              <a:rPr lang="en-US" sz="3700" b="1" dirty="0">
                <a:latin typeface="Times New Roman" panose="02020603050405020304" pitchFamily="18" charset="0"/>
              </a:rPr>
              <a:t>Ta </a:t>
            </a:r>
            <a:r>
              <a:rPr lang="en-US" sz="3700" b="1" dirty="0" err="1">
                <a:latin typeface="Times New Roman" panose="02020603050405020304" pitchFamily="18" charset="0"/>
              </a:rPr>
              <a:t>nắm</a:t>
            </a:r>
            <a:r>
              <a:rPr lang="en-US" sz="3700" b="1" dirty="0">
                <a:latin typeface="Times New Roman" panose="02020603050405020304" pitchFamily="18" charset="0"/>
              </a:rPr>
              <a:t> </a:t>
            </a:r>
            <a:r>
              <a:rPr lang="en-US" sz="3700" b="1" dirty="0" err="1">
                <a:latin typeface="Times New Roman" panose="02020603050405020304" pitchFamily="18" charset="0"/>
              </a:rPr>
              <a:t>quyền</a:t>
            </a:r>
            <a:r>
              <a:rPr lang="en-US" sz="3700" b="1" dirty="0">
                <a:latin typeface="Times New Roman" panose="02020603050405020304" pitchFamily="18" charset="0"/>
              </a:rPr>
              <a:t> </a:t>
            </a:r>
            <a:r>
              <a:rPr lang="en-US" sz="3700" b="1" dirty="0" err="1">
                <a:latin typeface="Times New Roman" panose="02020603050405020304" pitchFamily="18" charset="0"/>
              </a:rPr>
              <a:t>chủ</a:t>
            </a:r>
            <a:r>
              <a:rPr lang="en-US" sz="3700" b="1" dirty="0">
                <a:latin typeface="Times New Roman" panose="02020603050405020304" pitchFamily="18" charset="0"/>
              </a:rPr>
              <a:t> </a:t>
            </a:r>
            <a:r>
              <a:rPr lang="en-US" sz="3700" b="1" dirty="0" err="1">
                <a:latin typeface="Times New Roman" panose="02020603050405020304" pitchFamily="18" charset="0"/>
              </a:rPr>
              <a:t>động</a:t>
            </a:r>
            <a:r>
              <a:rPr lang="en-US" sz="3700" b="1" dirty="0">
                <a:latin typeface="Times New Roman" panose="02020603050405020304" pitchFamily="18" charset="0"/>
              </a:rPr>
              <a:t> </a:t>
            </a:r>
            <a:r>
              <a:rPr lang="en-US" sz="3700" b="1" dirty="0" err="1">
                <a:latin typeface="Times New Roman" panose="02020603050405020304" pitchFamily="18" charset="0"/>
              </a:rPr>
              <a:t>trên</a:t>
            </a:r>
            <a:r>
              <a:rPr lang="en-US" sz="3700" b="1" dirty="0">
                <a:latin typeface="Times New Roman" panose="02020603050405020304" pitchFamily="18" charset="0"/>
              </a:rPr>
              <a:t> </a:t>
            </a:r>
            <a:r>
              <a:rPr lang="en-US" sz="3700" b="1" dirty="0" err="1">
                <a:latin typeface="Times New Roman" panose="02020603050405020304" pitchFamily="18" charset="0"/>
              </a:rPr>
              <a:t>chiến</a:t>
            </a:r>
            <a:r>
              <a:rPr lang="en-US" sz="3700" b="1" dirty="0">
                <a:latin typeface="Times New Roman" panose="02020603050405020304" pitchFamily="18" charset="0"/>
              </a:rPr>
              <a:t> </a:t>
            </a:r>
            <a:r>
              <a:rPr lang="en-US" sz="3700" b="1" dirty="0" err="1">
                <a:latin typeface="Times New Roman" panose="02020603050405020304" pitchFamily="18" charset="0"/>
              </a:rPr>
              <a:t>trường</a:t>
            </a:r>
            <a:r>
              <a:rPr lang="en-US" sz="3700" b="1" dirty="0">
                <a:latin typeface="Times New Roman" panose="02020603050405020304" pitchFamily="18" charset="0"/>
              </a:rPr>
              <a:t>.</a:t>
            </a:r>
            <a:endParaRPr lang="vi-VN" sz="3700" b="1" dirty="0">
              <a:latin typeface="Times New Roman" panose="02020603050405020304" pitchFamily="18" charset="0"/>
            </a:endParaRPr>
          </a:p>
          <a:p>
            <a:pPr eaLnBrk="0" hangingPunct="0">
              <a:lnSpc>
                <a:spcPct val="90000"/>
              </a:lnSpc>
              <a:spcBef>
                <a:spcPts val="1000"/>
              </a:spcBef>
            </a:pPr>
            <a:endParaRPr lang="vi-VN" sz="37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ppt_x</p:attrName>
                                        </p:attrNameLst>
                                      </p:cBhvr>
                                      <p:tavLst>
                                        <p:tav tm="0">
                                          <p:val>
                                            <p:strVal val="#ppt_x-.2"/>
                                          </p:val>
                                        </p:tav>
                                        <p:tav tm="100000">
                                          <p:val>
                                            <p:strVal val="#ppt_x"/>
                                          </p:val>
                                        </p:tav>
                                      </p:tavLst>
                                    </p:anim>
                                    <p:anim calcmode="lin" valueType="num">
                                      <p:cBhvr>
                                        <p:cTn id="8"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9458" name="Picture 10" descr="hinh nen bai hoc"/>
          <p:cNvPicPr>
            <a:picLocks noChangeAspect="1"/>
          </p:cNvPicPr>
          <p:nvPr/>
        </p:nvPicPr>
        <p:blipFill>
          <a:blip r:embed="rId1"/>
          <a:stretch>
            <a:fillRect/>
          </a:stretch>
        </p:blipFill>
        <p:spPr>
          <a:xfrm>
            <a:off x="1981200" y="2096135"/>
            <a:ext cx="8229600" cy="3855720"/>
          </a:xfrm>
          <a:prstGeom prst="rect">
            <a:avLst/>
          </a:prstGeom>
          <a:noFill/>
          <a:ln w="9525">
            <a:noFill/>
          </a:ln>
        </p:spPr>
      </p:pic>
      <p:sp>
        <p:nvSpPr>
          <p:cNvPr id="21" name="Rectangle 19"/>
          <p:cNvSpPr/>
          <p:nvPr/>
        </p:nvSpPr>
        <p:spPr>
          <a:xfrm>
            <a:off x="2667000" y="2515553"/>
            <a:ext cx="7010400" cy="3046095"/>
          </a:xfrm>
          <a:prstGeom prst="rect">
            <a:avLst/>
          </a:prstGeom>
          <a:noFill/>
          <a:ln w="9525">
            <a:noFill/>
          </a:ln>
        </p:spPr>
        <p:txBody>
          <a:bodyPr anchor="ctr" anchorCtr="0">
            <a:spAutoFit/>
          </a:bodyPr>
          <a:p>
            <a:pPr algn="just">
              <a:spcBef>
                <a:spcPct val="50000"/>
              </a:spcBef>
            </a:pPr>
            <a:r>
              <a:rPr lang="vi-VN" sz="3200" b="1" dirty="0">
                <a:solidFill>
                  <a:srgbClr val="FF0000"/>
                </a:solidFill>
                <a:latin typeface="Arial" panose="020B0604020202020204" pitchFamily="34" charset="0"/>
              </a:rPr>
              <a:t>     </a:t>
            </a:r>
            <a:r>
              <a:rPr sz="3200" b="1" dirty="0">
                <a:solidFill>
                  <a:srgbClr val="FF0000"/>
                </a:solidFill>
                <a:latin typeface="Arial" panose="020B0604020202020204" pitchFamily="34" charset="0"/>
              </a:rPr>
              <a:t>Thu đông 1950, ta chủ động mở chiến dịch Biên giới và đã giành thắng lợi. Căn cứ địa Việt Bắc được củng cố và mở rộng. Từ đây, ta nắm quyền chủ động trên chiến trường.</a:t>
            </a:r>
            <a:endParaRPr sz="3200" b="1" dirty="0">
              <a:solidFill>
                <a:srgbClr val="FF0000"/>
              </a:solidFill>
              <a:latin typeface="Arial" panose="020B0604020202020204" pitchFamily="34" charset="0"/>
            </a:endParaRPr>
          </a:p>
        </p:txBody>
      </p:sp>
      <p:sp>
        <p:nvSpPr>
          <p:cNvPr id="22" name="Rectangle 21"/>
          <p:cNvSpPr/>
          <p:nvPr/>
        </p:nvSpPr>
        <p:spPr>
          <a:xfrm>
            <a:off x="4823407" y="1303119"/>
            <a:ext cx="2468880" cy="64516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id-ID" sz="3600" b="1" i="0" u="none" strike="noStrike" kern="1200" cap="none" spc="0" normalizeH="0" baseline="0" noProof="0">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mn-ea"/>
                <a:cs typeface="+mn-cs"/>
              </a:rPr>
              <a:t>NỘI DUNG</a:t>
            </a:r>
            <a:endParaRPr kumimoji="0" lang="en-US" sz="3600" b="1" i="0" u="none" strike="noStrike" kern="1200" cap="none" spc="0" normalizeH="0" baseline="0" noProof="0">
              <a:ln w="11430"/>
              <a:solidFill>
                <a:srgbClr val="FF0000"/>
              </a:solidFill>
              <a:effectLst>
                <a:outerShdw blurRad="50800" dist="39000" dir="5460000" algn="tl">
                  <a:srgbClr val="000000">
                    <a:alpha val="38000"/>
                  </a:srgbClr>
                </a:outerShdw>
              </a:effectLst>
              <a:uLnTx/>
              <a:uFillTx/>
              <a:latin typeface="Arial" panose="020B0604020202020204" pitchFamily="34" charset="0"/>
              <a:ea typeface="+mn-ea"/>
              <a:cs typeface="+mn-cs"/>
            </a:endParaRPr>
          </a:p>
        </p:txBody>
      </p:sp>
      <p:sp>
        <p:nvSpPr>
          <p:cNvPr id="19461" name="Rectangle 9"/>
          <p:cNvSpPr/>
          <p:nvPr/>
        </p:nvSpPr>
        <p:spPr>
          <a:xfrm>
            <a:off x="1981200" y="47625"/>
            <a:ext cx="8153400" cy="953135"/>
          </a:xfrm>
          <a:prstGeom prst="rect">
            <a:avLst/>
          </a:prstGeom>
          <a:noFill/>
          <a:ln w="9525">
            <a:noFill/>
          </a:ln>
        </p:spPr>
        <p:txBody>
          <a:bodyPr>
            <a:spAutoFit/>
          </a:bodyPr>
          <a:p>
            <a:pPr algn="ctr"/>
            <a:r>
              <a:rPr sz="2800" b="1" u="sng" dirty="0">
                <a:solidFill>
                  <a:srgbClr val="0000FF"/>
                </a:solidFill>
                <a:latin typeface="Times New Roman" panose="02020603050405020304" pitchFamily="18" charset="0"/>
              </a:rPr>
              <a:t>Lịch sử</a:t>
            </a:r>
            <a:endParaRPr sz="2800" b="1" u="sng" dirty="0">
              <a:solidFill>
                <a:srgbClr val="0000FF"/>
              </a:solidFill>
              <a:latin typeface="Times New Roman" panose="02020603050405020304" pitchFamily="18" charset="0"/>
            </a:endParaRPr>
          </a:p>
          <a:p>
            <a:r>
              <a:rPr sz="2800" b="1" dirty="0">
                <a:solidFill>
                  <a:srgbClr val="0000FF"/>
                </a:solidFill>
                <a:latin typeface="Times New Roman" panose="02020603050405020304" pitchFamily="18" charset="0"/>
              </a:rPr>
              <a:t>        </a:t>
            </a:r>
            <a:r>
              <a:rPr sz="2800" b="1" dirty="0">
                <a:solidFill>
                  <a:srgbClr val="FF0000"/>
                </a:solidFill>
                <a:latin typeface="Times New Roman" panose="02020603050405020304" pitchFamily="18" charset="0"/>
              </a:rPr>
              <a:t>Chiến thắng Biên giới thu-đông 1950</a:t>
            </a:r>
            <a:endParaRPr sz="2800" dirty="0">
              <a:solidFill>
                <a:srgbClr val="FF0000"/>
              </a:solidFill>
              <a:latin typeface="Arial" panose="020B0604020202020204" pitchFamily="34" charset="0"/>
            </a:endParaRPr>
          </a:p>
        </p:txBody>
      </p:sp>
    </p:spTree>
    <p:custDataLst>
      <p:tags r:id="rId2"/>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1"/>
                                        </p:tgtEl>
                                        <p:attrNameLst>
                                          <p:attrName>style.visibility</p:attrName>
                                        </p:attrNameLst>
                                      </p:cBhvr>
                                      <p:to>
                                        <p:strVal val="visible"/>
                                      </p:to>
                                    </p:set>
                                    <p:anim calcmode="discrete" valueType="clr">
                                      <p:cBhvr override="childStyle">
                                        <p:cTn id="7" dur="200"/>
                                        <p:tgtEl>
                                          <p:spTgt spid="21"/>
                                        </p:tgtEl>
                                        <p:attrNameLst>
                                          <p:attrName>style.color</p:attrName>
                                        </p:attrNameLst>
                                      </p:cBhvr>
                                      <p:tavLst>
                                        <p:tav tm="0">
                                          <p:val>
                                            <p:clrVal>
                                              <a:schemeClr val="accent2"/>
                                            </p:clrVal>
                                          </p:val>
                                        </p:tav>
                                        <p:tav tm="50000">
                                          <p:val>
                                            <p:clrVal>
                                              <a:schemeClr val="hlink"/>
                                            </p:clrVal>
                                          </p:val>
                                        </p:tav>
                                      </p:tavLst>
                                    </p:anim>
                                    <p:anim calcmode="discrete" valueType="clr">
                                      <p:cBhvr>
                                        <p:cTn id="8" dur="200"/>
                                        <p:tgtEl>
                                          <p:spTgt spid="21"/>
                                        </p:tgtEl>
                                        <p:attrNameLst>
                                          <p:attrName>fillcolor</p:attrName>
                                        </p:attrNameLst>
                                      </p:cBhvr>
                                      <p:tavLst>
                                        <p:tav tm="0">
                                          <p:val>
                                            <p:clrVal>
                                              <a:schemeClr val="accent2"/>
                                            </p:clrVal>
                                          </p:val>
                                        </p:tav>
                                        <p:tav tm="50000">
                                          <p:val>
                                            <p:clrVal>
                                              <a:schemeClr val="hlink"/>
                                            </p:clrVal>
                                          </p:val>
                                        </p:tav>
                                      </p:tavLst>
                                    </p:anim>
                                    <p:set>
                                      <p:cBhvr>
                                        <p:cTn id="9" dur="200"/>
                                        <p:tgtEl>
                                          <p:spTgt spid="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5" name="Text Box 9"/>
          <p:cNvSpPr txBox="1">
            <a:spLocks noChangeArrowheads="1"/>
          </p:cNvSpPr>
          <p:nvPr/>
        </p:nvSpPr>
        <p:spPr bwMode="auto">
          <a:xfrm>
            <a:off x="551815" y="1784789"/>
            <a:ext cx="11785600" cy="4403725"/>
          </a:xfrm>
          <a:prstGeom prst="rect">
            <a:avLst/>
          </a:prstGeom>
          <a:noFill/>
          <a:ln>
            <a:noFill/>
          </a:ln>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en-US" sz="3735" b="1" u="sng" dirty="0" err="1">
                <a:solidFill>
                  <a:srgbClr val="0000FF"/>
                </a:solidFill>
                <a:latin typeface="Times New Roman" panose="02020603050405020304" pitchFamily="18" charset="0"/>
              </a:rPr>
              <a:t>Câu</a:t>
            </a:r>
            <a:r>
              <a:rPr lang="en-US" sz="3735" b="1" u="sng" dirty="0">
                <a:solidFill>
                  <a:srgbClr val="0000FF"/>
                </a:solidFill>
                <a:latin typeface="Times New Roman" panose="02020603050405020304" pitchFamily="18" charset="0"/>
              </a:rPr>
              <a:t> 1</a:t>
            </a:r>
            <a:r>
              <a:rPr lang="en-US" sz="3735" b="1" dirty="0">
                <a:solidFill>
                  <a:srgbClr val="0000FF"/>
                </a:solidFill>
                <a:latin typeface="Times New Roman" panose="02020603050405020304" pitchFamily="18" charset="0"/>
              </a:rPr>
              <a:t>: </a:t>
            </a:r>
            <a:r>
              <a:rPr lang="en-US" sz="3735" b="1" dirty="0" err="1">
                <a:latin typeface="Times New Roman" panose="02020603050405020304" pitchFamily="18" charset="0"/>
              </a:rPr>
              <a:t>Trong</a:t>
            </a:r>
            <a:r>
              <a:rPr lang="en-US" sz="3735" b="1" dirty="0">
                <a:latin typeface="Times New Roman" panose="02020603050405020304" pitchFamily="18" charset="0"/>
              </a:rPr>
              <a:t> </a:t>
            </a:r>
            <a:r>
              <a:rPr lang="en-US" sz="3735" b="1" dirty="0" err="1">
                <a:latin typeface="Times New Roman" panose="02020603050405020304" pitchFamily="18" charset="0"/>
              </a:rPr>
              <a:t>chiến</a:t>
            </a:r>
            <a:r>
              <a:rPr lang="en-US" sz="3735" b="1" dirty="0">
                <a:latin typeface="Times New Roman" panose="02020603050405020304" pitchFamily="18" charset="0"/>
              </a:rPr>
              <a:t> </a:t>
            </a:r>
            <a:r>
              <a:rPr lang="en-US" sz="3735" b="1" dirty="0" err="1">
                <a:latin typeface="Times New Roman" panose="02020603050405020304" pitchFamily="18" charset="0"/>
              </a:rPr>
              <a:t>dịch</a:t>
            </a:r>
            <a:r>
              <a:rPr lang="en-US" sz="3735" b="1" dirty="0">
                <a:latin typeface="Times New Roman" panose="02020603050405020304" pitchFamily="18" charset="0"/>
              </a:rPr>
              <a:t> </a:t>
            </a:r>
            <a:r>
              <a:rPr lang="en-US" sz="3735" b="1" dirty="0" err="1">
                <a:latin typeface="Times New Roman" panose="02020603050405020304" pitchFamily="18" charset="0"/>
              </a:rPr>
              <a:t>Biên</a:t>
            </a:r>
            <a:r>
              <a:rPr lang="en-US" sz="3735" b="1" dirty="0">
                <a:latin typeface="Times New Roman" panose="02020603050405020304" pitchFamily="18" charset="0"/>
              </a:rPr>
              <a:t> </a:t>
            </a:r>
            <a:r>
              <a:rPr lang="en-US" sz="3735" b="1" dirty="0" err="1">
                <a:latin typeface="Times New Roman" panose="02020603050405020304" pitchFamily="18" charset="0"/>
              </a:rPr>
              <a:t>g</a:t>
            </a:r>
            <a:r>
              <a:rPr lang="en-US" sz="3735" b="1" dirty="0" err="1" smtClean="0">
                <a:latin typeface="Times New Roman" panose="02020603050405020304" pitchFamily="18" charset="0"/>
              </a:rPr>
              <a:t>iới</a:t>
            </a:r>
            <a:r>
              <a:rPr lang="en-US" sz="3735" b="1" dirty="0" smtClean="0">
                <a:latin typeface="Times New Roman" panose="02020603050405020304" pitchFamily="18" charset="0"/>
              </a:rPr>
              <a:t> </a:t>
            </a:r>
            <a:r>
              <a:rPr lang="en-US" sz="3735" b="1" dirty="0" err="1">
                <a:latin typeface="Times New Roman" panose="02020603050405020304" pitchFamily="18" charset="0"/>
              </a:rPr>
              <a:t>thu</a:t>
            </a:r>
            <a:r>
              <a:rPr lang="en-US" sz="3735" b="1" dirty="0">
                <a:latin typeface="Times New Roman" panose="02020603050405020304" pitchFamily="18" charset="0"/>
              </a:rPr>
              <a:t>- </a:t>
            </a:r>
            <a:r>
              <a:rPr lang="en-US" sz="3735" b="1" dirty="0" err="1">
                <a:latin typeface="Times New Roman" panose="02020603050405020304" pitchFamily="18" charset="0"/>
              </a:rPr>
              <a:t>đông</a:t>
            </a:r>
            <a:r>
              <a:rPr lang="en-US" sz="3735" b="1" dirty="0">
                <a:latin typeface="Times New Roman" panose="02020603050405020304" pitchFamily="18" charset="0"/>
              </a:rPr>
              <a:t> 1950, ta </a:t>
            </a:r>
            <a:r>
              <a:rPr lang="en-US" sz="3735" b="1" dirty="0" err="1">
                <a:latin typeface="Times New Roman" panose="02020603050405020304" pitchFamily="18" charset="0"/>
              </a:rPr>
              <a:t>nổ</a:t>
            </a:r>
            <a:r>
              <a:rPr lang="en-US" sz="3735" b="1" dirty="0">
                <a:latin typeface="Times New Roman" panose="02020603050405020304" pitchFamily="18" charset="0"/>
              </a:rPr>
              <a:t> </a:t>
            </a:r>
            <a:r>
              <a:rPr lang="en-US" sz="3735" b="1" dirty="0" err="1">
                <a:latin typeface="Times New Roman" panose="02020603050405020304" pitchFamily="18" charset="0"/>
              </a:rPr>
              <a:t>súng</a:t>
            </a:r>
            <a:r>
              <a:rPr lang="en-US" sz="3735" b="1" dirty="0">
                <a:latin typeface="Times New Roman" panose="02020603050405020304" pitchFamily="18" charset="0"/>
              </a:rPr>
              <a:t> </a:t>
            </a:r>
            <a:r>
              <a:rPr lang="en-US" sz="3735" b="1" dirty="0" err="1">
                <a:latin typeface="Times New Roman" panose="02020603050405020304" pitchFamily="18" charset="0"/>
              </a:rPr>
              <a:t>tấn</a:t>
            </a:r>
            <a:r>
              <a:rPr lang="en-US" sz="3735" b="1" dirty="0">
                <a:latin typeface="Times New Roman" panose="02020603050405020304" pitchFamily="18" charset="0"/>
              </a:rPr>
              <a:t> </a:t>
            </a:r>
            <a:r>
              <a:rPr lang="en-US" sz="3735" b="1" dirty="0" err="1">
                <a:latin typeface="Times New Roman" panose="02020603050405020304" pitchFamily="18" charset="0"/>
              </a:rPr>
              <a:t>công</a:t>
            </a:r>
            <a:r>
              <a:rPr lang="en-US" sz="3735" b="1" dirty="0">
                <a:latin typeface="Times New Roman" panose="02020603050405020304" pitchFamily="18" charset="0"/>
              </a:rPr>
              <a:t> </a:t>
            </a:r>
            <a:r>
              <a:rPr lang="en-US" sz="3735" b="1" dirty="0" err="1">
                <a:latin typeface="Times New Roman" panose="02020603050405020304" pitchFamily="18" charset="0"/>
              </a:rPr>
              <a:t>cụm</a:t>
            </a:r>
            <a:r>
              <a:rPr lang="en-US" sz="3735" b="1" dirty="0">
                <a:latin typeface="Times New Roman" panose="02020603050405020304" pitchFamily="18" charset="0"/>
              </a:rPr>
              <a:t> </a:t>
            </a:r>
            <a:r>
              <a:rPr lang="en-US" sz="3735" b="1" dirty="0" err="1">
                <a:latin typeface="Times New Roman" panose="02020603050405020304" pitchFamily="18" charset="0"/>
              </a:rPr>
              <a:t>cứ</a:t>
            </a:r>
            <a:r>
              <a:rPr lang="en-US" sz="3735" b="1" dirty="0">
                <a:latin typeface="Times New Roman" panose="02020603050405020304" pitchFamily="18" charset="0"/>
              </a:rPr>
              <a:t> </a:t>
            </a:r>
            <a:r>
              <a:rPr lang="en-US" sz="3735" b="1" dirty="0" err="1">
                <a:latin typeface="Times New Roman" panose="02020603050405020304" pitchFamily="18" charset="0"/>
              </a:rPr>
              <a:t>điểm</a:t>
            </a:r>
            <a:r>
              <a:rPr lang="en-US" sz="3735" b="1" dirty="0">
                <a:latin typeface="Times New Roman" panose="02020603050405020304" pitchFamily="18" charset="0"/>
              </a:rPr>
              <a:t> </a:t>
            </a:r>
            <a:r>
              <a:rPr lang="en-US" sz="3735" b="1" dirty="0" err="1">
                <a:latin typeface="Times New Roman" panose="02020603050405020304" pitchFamily="18" charset="0"/>
              </a:rPr>
              <a:t>Đông</a:t>
            </a:r>
            <a:r>
              <a:rPr lang="en-US" sz="3735" b="1" dirty="0">
                <a:latin typeface="Times New Roman" panose="02020603050405020304" pitchFamily="18" charset="0"/>
              </a:rPr>
              <a:t> </a:t>
            </a:r>
            <a:r>
              <a:rPr lang="en-US" sz="3735" b="1" dirty="0" err="1">
                <a:latin typeface="Times New Roman" panose="02020603050405020304" pitchFamily="18" charset="0"/>
              </a:rPr>
              <a:t>Khê</a:t>
            </a:r>
            <a:r>
              <a:rPr lang="en-US" sz="3735" b="1" dirty="0">
                <a:latin typeface="Times New Roman" panose="02020603050405020304" pitchFamily="18" charset="0"/>
              </a:rPr>
              <a:t> </a:t>
            </a:r>
            <a:r>
              <a:rPr lang="en-US" sz="3735" b="1" dirty="0" err="1">
                <a:latin typeface="Times New Roman" panose="02020603050405020304" pitchFamily="18" charset="0"/>
              </a:rPr>
              <a:t>v</a:t>
            </a:r>
            <a:r>
              <a:rPr lang="en-US" sz="3735" b="1" dirty="0" err="1">
                <a:latin typeface="Times New Roman" panose="02020603050405020304" pitchFamily="18" charset="0"/>
                <a:cs typeface="Times New Roman" panose="02020603050405020304" pitchFamily="18" charset="0"/>
              </a:rPr>
              <a:t>à</a:t>
            </a:r>
            <a:r>
              <a:rPr lang="en-US" sz="3735" b="1" dirty="0" err="1">
                <a:latin typeface="Times New Roman" panose="02020603050405020304" pitchFamily="18" charset="0"/>
              </a:rPr>
              <a:t>o</a:t>
            </a:r>
            <a:r>
              <a:rPr lang="en-US" sz="3735" b="1" dirty="0">
                <a:latin typeface="Times New Roman" panose="02020603050405020304" pitchFamily="18" charset="0"/>
              </a:rPr>
              <a:t> </a:t>
            </a:r>
            <a:r>
              <a:rPr lang="en-US" sz="3735" b="1" dirty="0" err="1">
                <a:latin typeface="Times New Roman" panose="02020603050405020304" pitchFamily="18" charset="0"/>
              </a:rPr>
              <a:t>ng</a:t>
            </a:r>
            <a:r>
              <a:rPr lang="en-US" sz="3735" b="1" dirty="0" err="1">
                <a:latin typeface="Times New Roman" panose="02020603050405020304" pitchFamily="18" charset="0"/>
                <a:cs typeface="Times New Roman" panose="02020603050405020304" pitchFamily="18" charset="0"/>
              </a:rPr>
              <a:t>à</a:t>
            </a:r>
            <a:r>
              <a:rPr lang="en-US" sz="3735" b="1" dirty="0" err="1">
                <a:latin typeface="Times New Roman" panose="02020603050405020304" pitchFamily="18" charset="0"/>
              </a:rPr>
              <a:t>y</a:t>
            </a:r>
            <a:r>
              <a:rPr lang="en-US" sz="3735" b="1" dirty="0">
                <a:latin typeface="Times New Roman" panose="02020603050405020304" pitchFamily="18" charset="0"/>
              </a:rPr>
              <a:t>, </a:t>
            </a:r>
            <a:r>
              <a:rPr lang="en-US" sz="3735" b="1" dirty="0" err="1">
                <a:latin typeface="Times New Roman" panose="02020603050405020304" pitchFamily="18" charset="0"/>
              </a:rPr>
              <a:t>tháng</a:t>
            </a:r>
            <a:r>
              <a:rPr lang="en-US" sz="3735" b="1" dirty="0">
                <a:latin typeface="Times New Roman" panose="02020603050405020304" pitchFamily="18" charset="0"/>
              </a:rPr>
              <a:t>, </a:t>
            </a:r>
            <a:r>
              <a:rPr lang="en-US" sz="3735" b="1" dirty="0" err="1">
                <a:latin typeface="Times New Roman" panose="02020603050405020304" pitchFamily="18" charset="0"/>
              </a:rPr>
              <a:t>năm</a:t>
            </a:r>
            <a:r>
              <a:rPr lang="en-US" sz="3735" b="1" dirty="0">
                <a:latin typeface="Times New Roman" panose="02020603050405020304" pitchFamily="18" charset="0"/>
              </a:rPr>
              <a:t>, </a:t>
            </a:r>
            <a:r>
              <a:rPr lang="en-US" sz="3735" b="1" dirty="0" err="1">
                <a:latin typeface="Times New Roman" panose="02020603050405020304" pitchFamily="18" charset="0"/>
              </a:rPr>
              <a:t>n</a:t>
            </a:r>
            <a:r>
              <a:rPr lang="en-US" sz="3735" b="1" dirty="0" err="1">
                <a:latin typeface="Times New Roman" panose="02020603050405020304" pitchFamily="18" charset="0"/>
                <a:cs typeface="Times New Roman" panose="02020603050405020304" pitchFamily="18" charset="0"/>
              </a:rPr>
              <a:t>à</a:t>
            </a:r>
            <a:r>
              <a:rPr lang="en-US" sz="3735" b="1" dirty="0" err="1">
                <a:latin typeface="Times New Roman" panose="02020603050405020304" pitchFamily="18" charset="0"/>
              </a:rPr>
              <a:t>o</a:t>
            </a:r>
            <a:r>
              <a:rPr lang="en-US" sz="3735" b="1" dirty="0">
                <a:latin typeface="Times New Roman" panose="02020603050405020304" pitchFamily="18" charset="0"/>
              </a:rPr>
              <a:t>?</a:t>
            </a:r>
            <a:endParaRPr lang="en-US" sz="3735" b="1" dirty="0">
              <a:latin typeface="Times New Roman" panose="02020603050405020304" pitchFamily="18" charset="0"/>
            </a:endParaRPr>
          </a:p>
          <a:p>
            <a:pPr eaLnBrk="1" hangingPunct="1">
              <a:spcBef>
                <a:spcPct val="50000"/>
              </a:spcBef>
              <a:buFontTx/>
              <a:buAutoNum type="alphaUcPeriod"/>
            </a:pPr>
            <a:r>
              <a:rPr lang="en-US" sz="3735" dirty="0" err="1">
                <a:latin typeface="Times New Roman" panose="02020603050405020304" pitchFamily="18" charset="0"/>
              </a:rPr>
              <a:t>Ng</a:t>
            </a:r>
            <a:r>
              <a:rPr lang="en-US" sz="3735" dirty="0" err="1">
                <a:latin typeface="Times New Roman" panose="02020603050405020304" pitchFamily="18" charset="0"/>
                <a:cs typeface="Times New Roman" panose="02020603050405020304" pitchFamily="18" charset="0"/>
              </a:rPr>
              <a:t>à</a:t>
            </a:r>
            <a:r>
              <a:rPr lang="en-US" sz="3735" dirty="0" err="1">
                <a:latin typeface="Times New Roman" panose="02020603050405020304" pitchFamily="18" charset="0"/>
              </a:rPr>
              <a:t>y</a:t>
            </a:r>
            <a:r>
              <a:rPr lang="en-US" sz="3735" dirty="0">
                <a:latin typeface="Times New Roman" panose="02020603050405020304" pitchFamily="18" charset="0"/>
              </a:rPr>
              <a:t> 16-9-1950</a:t>
            </a:r>
            <a:endParaRPr lang="en-US" sz="3735" dirty="0">
              <a:latin typeface="Times New Roman" panose="02020603050405020304" pitchFamily="18" charset="0"/>
            </a:endParaRPr>
          </a:p>
          <a:p>
            <a:pPr eaLnBrk="1" hangingPunct="1">
              <a:spcBef>
                <a:spcPct val="50000"/>
              </a:spcBef>
              <a:buFontTx/>
              <a:buAutoNum type="alphaUcPeriod"/>
            </a:pPr>
            <a:r>
              <a:rPr lang="en-US" sz="3735" dirty="0" err="1">
                <a:latin typeface="Times New Roman" panose="02020603050405020304" pitchFamily="18" charset="0"/>
              </a:rPr>
              <a:t>Ng</a:t>
            </a:r>
            <a:r>
              <a:rPr lang="en-US" sz="3735" dirty="0" err="1">
                <a:latin typeface="Times New Roman" panose="02020603050405020304" pitchFamily="18" charset="0"/>
                <a:cs typeface="Times New Roman" panose="02020603050405020304" pitchFamily="18" charset="0"/>
              </a:rPr>
              <a:t>à</a:t>
            </a:r>
            <a:r>
              <a:rPr lang="en-US" sz="3735" dirty="0" err="1">
                <a:latin typeface="Times New Roman" panose="02020603050405020304" pitchFamily="18" charset="0"/>
              </a:rPr>
              <a:t>y</a:t>
            </a:r>
            <a:r>
              <a:rPr lang="en-US" sz="3735" dirty="0">
                <a:latin typeface="Times New Roman" panose="02020603050405020304" pitchFamily="18" charset="0"/>
              </a:rPr>
              <a:t> 18 -9-1950</a:t>
            </a:r>
            <a:endParaRPr lang="en-US" sz="3735" dirty="0">
              <a:latin typeface="Times New Roman" panose="02020603050405020304" pitchFamily="18" charset="0"/>
            </a:endParaRPr>
          </a:p>
          <a:p>
            <a:pPr eaLnBrk="1" hangingPunct="1">
              <a:spcBef>
                <a:spcPct val="50000"/>
              </a:spcBef>
              <a:buFontTx/>
              <a:buAutoNum type="alphaUcPeriod"/>
            </a:pPr>
            <a:r>
              <a:rPr lang="en-US" sz="3735" dirty="0" err="1">
                <a:latin typeface="Times New Roman" panose="02020603050405020304" pitchFamily="18" charset="0"/>
              </a:rPr>
              <a:t>Ng</a:t>
            </a:r>
            <a:r>
              <a:rPr lang="en-US" sz="3735" dirty="0" err="1">
                <a:latin typeface="Times New Roman" panose="02020603050405020304" pitchFamily="18" charset="0"/>
                <a:cs typeface="Times New Roman" panose="02020603050405020304" pitchFamily="18" charset="0"/>
              </a:rPr>
              <a:t>à</a:t>
            </a:r>
            <a:r>
              <a:rPr lang="en-US" sz="3735" dirty="0" err="1">
                <a:latin typeface="Times New Roman" panose="02020603050405020304" pitchFamily="18" charset="0"/>
              </a:rPr>
              <a:t>y</a:t>
            </a:r>
            <a:r>
              <a:rPr lang="en-US" sz="3735" dirty="0">
                <a:latin typeface="Times New Roman" panose="02020603050405020304" pitchFamily="18" charset="0"/>
              </a:rPr>
              <a:t> 16-10-1950</a:t>
            </a:r>
            <a:endParaRPr lang="vi-VN" sz="3735" dirty="0">
              <a:latin typeface="Times New Roman" panose="02020603050405020304" pitchFamily="18" charset="0"/>
              <a:cs typeface="Times New Roman" panose="02020603050405020304" pitchFamily="18" charset="0"/>
            </a:endParaRPr>
          </a:p>
        </p:txBody>
      </p:sp>
      <p:sp>
        <p:nvSpPr>
          <p:cNvPr id="26633" name="Text Box 6"/>
          <p:cNvSpPr txBox="1">
            <a:spLocks noChangeArrowheads="1"/>
          </p:cNvSpPr>
          <p:nvPr/>
        </p:nvSpPr>
        <p:spPr bwMode="auto">
          <a:xfrm>
            <a:off x="0" y="1037184"/>
            <a:ext cx="1219200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spcBef>
                <a:spcPct val="50000"/>
              </a:spcBef>
            </a:pPr>
            <a:r>
              <a:rPr lang="en-US" sz="4265" b="1">
                <a:solidFill>
                  <a:srgbClr val="FF0000"/>
                </a:solidFill>
                <a:latin typeface="Times New Roman" panose="02020603050405020304" pitchFamily="18" charset="0"/>
              </a:rPr>
              <a:t>Chiến thắng Biên giới thu - đông 1950</a:t>
            </a:r>
            <a:endParaRPr lang="en-US" sz="4265" b="1">
              <a:solidFill>
                <a:srgbClr val="FF0000"/>
              </a:solidFill>
              <a:latin typeface="Times New Roman" panose="02020603050405020304" pitchFamily="18" charset="0"/>
              <a:cs typeface="Times New Roman" panose="02020603050405020304" pitchFamily="18" charset="0"/>
            </a:endParaRPr>
          </a:p>
        </p:txBody>
      </p:sp>
      <p:sp>
        <p:nvSpPr>
          <p:cNvPr id="15" name="Oval 14"/>
          <p:cNvSpPr>
            <a:spLocks noChangeArrowheads="1"/>
          </p:cNvSpPr>
          <p:nvPr/>
        </p:nvSpPr>
        <p:spPr bwMode="auto">
          <a:xfrm>
            <a:off x="551816" y="3876026"/>
            <a:ext cx="711200" cy="533400"/>
          </a:xfrm>
          <a:prstGeom prst="ellipse">
            <a:avLst/>
          </a:prstGeom>
          <a:noFill/>
          <a:ln w="38100">
            <a:solidFill>
              <a:srgbClr val="FF0000"/>
            </a:solidFill>
            <a:rou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lstStyle/>
          <a:p>
            <a:pPr eaLnBrk="0" hangingPunct="0"/>
            <a:endParaRPr lang="vi-VN" sz="3735">
              <a:latin typeface="Times New Roman" panose="02020603050405020304" pitchFamily="18" charset="0"/>
              <a:cs typeface="Times New Roman" panose="02020603050405020304" pitchFamily="18" charset="0"/>
            </a:endParaRPr>
          </a:p>
        </p:txBody>
      </p:sp>
      <p:sp>
        <p:nvSpPr>
          <p:cNvPr id="26635" name="Text Box 5"/>
          <p:cNvSpPr txBox="1">
            <a:spLocks noChangeArrowheads="1"/>
          </p:cNvSpPr>
          <p:nvPr/>
        </p:nvSpPr>
        <p:spPr bwMode="auto">
          <a:xfrm>
            <a:off x="0" y="554567"/>
            <a:ext cx="121920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spcBef>
                <a:spcPct val="50000"/>
              </a:spcBef>
            </a:pPr>
            <a:r>
              <a:rPr lang="en-US" sz="3735" b="1" u="sng">
                <a:solidFill>
                  <a:srgbClr val="0000FF"/>
                </a:solidFill>
                <a:latin typeface="Times New Roman" panose="02020603050405020304" pitchFamily="18" charset="0"/>
              </a:rPr>
              <a:t>Lịch sử</a:t>
            </a:r>
            <a:endParaRPr lang="en-US" sz="3735" b="1" u="sng">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0345"/>
                                        </p:tgtEl>
                                        <p:attrNameLst>
                                          <p:attrName>style.visibility</p:attrName>
                                        </p:attrNameLst>
                                      </p:cBhvr>
                                      <p:to>
                                        <p:strVal val="visible"/>
                                      </p:to>
                                    </p:set>
                                    <p:anim calcmode="lin" valueType="num">
                                      <p:cBhvr>
                                        <p:cTn id="7" dur="1000" fill="hold"/>
                                        <p:tgtEl>
                                          <p:spTgt spid="270345"/>
                                        </p:tgtEl>
                                        <p:attrNameLst>
                                          <p:attrName>ppt_x</p:attrName>
                                        </p:attrNameLst>
                                      </p:cBhvr>
                                      <p:tavLst>
                                        <p:tav tm="0">
                                          <p:val>
                                            <p:strVal val="#ppt_x-.2"/>
                                          </p:val>
                                        </p:tav>
                                        <p:tav tm="100000">
                                          <p:val>
                                            <p:strVal val="#ppt_x"/>
                                          </p:val>
                                        </p:tav>
                                      </p:tavLst>
                                    </p:anim>
                                    <p:anim calcmode="lin" valueType="num">
                                      <p:cBhvr>
                                        <p:cTn id="8" dur="1000" fill="hold"/>
                                        <p:tgtEl>
                                          <p:spTgt spid="2703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0345"/>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circle(in)">
                                      <p:cBhvr>
                                        <p:cTn id="1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p:bldP spid="15"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44" name="Text Box 12"/>
          <p:cNvSpPr txBox="1">
            <a:spLocks noChangeArrowheads="1"/>
          </p:cNvSpPr>
          <p:nvPr/>
        </p:nvSpPr>
        <p:spPr bwMode="auto">
          <a:xfrm>
            <a:off x="683895" y="2047875"/>
            <a:ext cx="10903585" cy="3829050"/>
          </a:xfrm>
          <a:prstGeom prst="rect">
            <a:avLst/>
          </a:prstGeom>
          <a:noFill/>
          <a:ln>
            <a:noFill/>
          </a:ln>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spcBef>
                <a:spcPct val="50000"/>
              </a:spcBef>
            </a:pPr>
            <a:r>
              <a:rPr lang="en-US" sz="3735" b="1" u="sng" dirty="0" err="1">
                <a:solidFill>
                  <a:srgbClr val="0000FF"/>
                </a:solidFill>
                <a:latin typeface="Times New Roman" panose="02020603050405020304" pitchFamily="18" charset="0"/>
              </a:rPr>
              <a:t>Câu</a:t>
            </a:r>
            <a:r>
              <a:rPr lang="en-US" sz="3735" b="1" u="sng" dirty="0">
                <a:solidFill>
                  <a:srgbClr val="0000FF"/>
                </a:solidFill>
                <a:latin typeface="Times New Roman" panose="02020603050405020304" pitchFamily="18" charset="0"/>
              </a:rPr>
              <a:t> 2</a:t>
            </a:r>
            <a:r>
              <a:rPr lang="en-US" sz="3735" b="1" dirty="0">
                <a:solidFill>
                  <a:srgbClr val="0000FF"/>
                </a:solidFill>
                <a:latin typeface="Times New Roman" panose="02020603050405020304" pitchFamily="18" charset="0"/>
              </a:rPr>
              <a:t>: </a:t>
            </a:r>
            <a:r>
              <a:rPr lang="en-US" sz="3735" b="1" dirty="0" err="1">
                <a:latin typeface="Times New Roman" panose="02020603050405020304" pitchFamily="18" charset="0"/>
              </a:rPr>
              <a:t>Sau</a:t>
            </a:r>
            <a:r>
              <a:rPr lang="en-US" sz="3735" b="1" dirty="0">
                <a:latin typeface="Times New Roman" panose="02020603050405020304" pitchFamily="18" charset="0"/>
              </a:rPr>
              <a:t> </a:t>
            </a:r>
            <a:r>
              <a:rPr lang="en-US" sz="3735" b="1" dirty="0" err="1">
                <a:latin typeface="Times New Roman" panose="02020603050405020304" pitchFamily="18" charset="0"/>
              </a:rPr>
              <a:t>khi</a:t>
            </a:r>
            <a:r>
              <a:rPr lang="en-US" sz="3735" b="1" dirty="0">
                <a:latin typeface="Times New Roman" panose="02020603050405020304" pitchFamily="18" charset="0"/>
              </a:rPr>
              <a:t> </a:t>
            </a:r>
            <a:r>
              <a:rPr lang="en-US" sz="3735" b="1" dirty="0" err="1">
                <a:latin typeface="Times New Roman" panose="02020603050405020304" pitchFamily="18" charset="0"/>
              </a:rPr>
              <a:t>mất</a:t>
            </a:r>
            <a:r>
              <a:rPr lang="en-US" sz="3735" b="1" dirty="0">
                <a:latin typeface="Times New Roman" panose="02020603050405020304" pitchFamily="18" charset="0"/>
              </a:rPr>
              <a:t> </a:t>
            </a:r>
            <a:r>
              <a:rPr lang="en-US" sz="3735" b="1" dirty="0" err="1">
                <a:latin typeface="Times New Roman" panose="02020603050405020304" pitchFamily="18" charset="0"/>
              </a:rPr>
              <a:t>Đông</a:t>
            </a:r>
            <a:r>
              <a:rPr lang="en-US" sz="3735" b="1" dirty="0">
                <a:latin typeface="Times New Roman" panose="02020603050405020304" pitchFamily="18" charset="0"/>
              </a:rPr>
              <a:t> </a:t>
            </a:r>
            <a:r>
              <a:rPr lang="en-US" sz="3735" b="1" dirty="0" err="1">
                <a:latin typeface="Times New Roman" panose="02020603050405020304" pitchFamily="18" charset="0"/>
              </a:rPr>
              <a:t>Khê</a:t>
            </a:r>
            <a:r>
              <a:rPr lang="en-US" sz="3735" b="1" dirty="0">
                <a:latin typeface="Times New Roman" panose="02020603050405020304" pitchFamily="18" charset="0"/>
              </a:rPr>
              <a:t>, </a:t>
            </a:r>
            <a:r>
              <a:rPr lang="en-US" sz="3735" b="1" dirty="0" err="1">
                <a:latin typeface="Times New Roman" panose="02020603050405020304" pitchFamily="18" charset="0"/>
              </a:rPr>
              <a:t>quân</a:t>
            </a:r>
            <a:r>
              <a:rPr lang="en-US" sz="3735" b="1" dirty="0">
                <a:latin typeface="Times New Roman" panose="02020603050405020304" pitchFamily="18" charset="0"/>
              </a:rPr>
              <a:t> </a:t>
            </a:r>
            <a:r>
              <a:rPr lang="en-US" sz="3735" b="1" dirty="0" err="1">
                <a:latin typeface="Times New Roman" panose="02020603050405020304" pitchFamily="18" charset="0"/>
              </a:rPr>
              <a:t>Pháp</a:t>
            </a:r>
            <a:r>
              <a:rPr lang="en-US" sz="3735" b="1" dirty="0">
                <a:latin typeface="Times New Roman" panose="02020603050405020304" pitchFamily="18" charset="0"/>
              </a:rPr>
              <a:t> </a:t>
            </a:r>
            <a:r>
              <a:rPr lang="en-US" sz="3735" b="1" dirty="0" err="1">
                <a:latin typeface="Times New Roman" panose="02020603050405020304" pitchFamily="18" charset="0"/>
              </a:rPr>
              <a:t>bị</a:t>
            </a:r>
            <a:r>
              <a:rPr lang="en-US" sz="3735" b="1" dirty="0">
                <a:latin typeface="Times New Roman" panose="02020603050405020304" pitchFamily="18" charset="0"/>
              </a:rPr>
              <a:t> </a:t>
            </a:r>
            <a:r>
              <a:rPr lang="en-US" sz="3735" b="1" dirty="0" err="1">
                <a:latin typeface="Times New Roman" panose="02020603050405020304" pitchFamily="18" charset="0"/>
              </a:rPr>
              <a:t>cô</a:t>
            </a:r>
            <a:r>
              <a:rPr lang="en-US" sz="3735" b="1" dirty="0">
                <a:latin typeface="Times New Roman" panose="02020603050405020304" pitchFamily="18" charset="0"/>
              </a:rPr>
              <a:t> </a:t>
            </a:r>
            <a:r>
              <a:rPr lang="en-US" sz="3735" b="1" dirty="0" err="1">
                <a:latin typeface="Times New Roman" panose="02020603050405020304" pitchFamily="18" charset="0"/>
              </a:rPr>
              <a:t>lập</a:t>
            </a:r>
            <a:r>
              <a:rPr lang="en-US" sz="3735" b="1" dirty="0">
                <a:latin typeface="Times New Roman" panose="02020603050405020304" pitchFamily="18" charset="0"/>
              </a:rPr>
              <a:t> ở </a:t>
            </a:r>
            <a:r>
              <a:rPr lang="en-US" sz="3735" b="1" dirty="0" err="1">
                <a:latin typeface="Times New Roman" panose="02020603050405020304" pitchFamily="18" charset="0"/>
              </a:rPr>
              <a:t>đâu</a:t>
            </a:r>
            <a:r>
              <a:rPr lang="en-US" sz="3735" b="1" dirty="0">
                <a:latin typeface="Times New Roman" panose="02020603050405020304" pitchFamily="18" charset="0"/>
              </a:rPr>
              <a:t>?</a:t>
            </a:r>
            <a:endParaRPr lang="en-US" sz="3735" b="1" dirty="0">
              <a:latin typeface="Times New Roman" panose="02020603050405020304" pitchFamily="18" charset="0"/>
            </a:endParaRPr>
          </a:p>
          <a:p>
            <a:pPr>
              <a:spcBef>
                <a:spcPct val="50000"/>
              </a:spcBef>
              <a:buFontTx/>
              <a:buAutoNum type="alphaUcPeriod"/>
            </a:pPr>
            <a:r>
              <a:rPr lang="en-US" sz="3735" dirty="0" err="1" smtClean="0">
                <a:latin typeface="Times New Roman" panose="02020603050405020304" pitchFamily="18" charset="0"/>
              </a:rPr>
              <a:t>Đông</a:t>
            </a:r>
            <a:r>
              <a:rPr lang="en-US" sz="3735" dirty="0" smtClean="0">
                <a:latin typeface="Times New Roman" panose="02020603050405020304" pitchFamily="18" charset="0"/>
              </a:rPr>
              <a:t> </a:t>
            </a:r>
            <a:r>
              <a:rPr lang="en-US" sz="3735" dirty="0" err="1" smtClean="0">
                <a:latin typeface="Times New Roman" panose="02020603050405020304" pitchFamily="18" charset="0"/>
              </a:rPr>
              <a:t>Khê</a:t>
            </a:r>
            <a:endParaRPr lang="vi-VN" sz="3735" dirty="0" smtClean="0">
              <a:latin typeface="Times New Roman" panose="02020603050405020304" pitchFamily="18" charset="0"/>
            </a:endParaRPr>
          </a:p>
          <a:p>
            <a:pPr>
              <a:spcBef>
                <a:spcPct val="50000"/>
              </a:spcBef>
              <a:buFontTx/>
              <a:buAutoNum type="alphaUcPeriod"/>
            </a:pPr>
            <a:r>
              <a:rPr lang="en-US" sz="3735" dirty="0" err="1" smtClean="0">
                <a:latin typeface="Times New Roman" panose="02020603050405020304" pitchFamily="18" charset="0"/>
              </a:rPr>
              <a:t>Trên</a:t>
            </a:r>
            <a:r>
              <a:rPr lang="en-US" sz="3735" dirty="0" smtClean="0">
                <a:latin typeface="Times New Roman" panose="02020603050405020304" pitchFamily="18" charset="0"/>
              </a:rPr>
              <a:t> </a:t>
            </a:r>
            <a:r>
              <a:rPr lang="en-US" sz="3735" dirty="0" err="1">
                <a:latin typeface="Times New Roman" panose="02020603050405020304" pitchFamily="18" charset="0"/>
              </a:rPr>
              <a:t>đường</a:t>
            </a:r>
            <a:r>
              <a:rPr lang="en-US" sz="3735" dirty="0">
                <a:latin typeface="Times New Roman" panose="02020603050405020304" pitchFamily="18" charset="0"/>
              </a:rPr>
              <a:t> </a:t>
            </a:r>
            <a:r>
              <a:rPr lang="en-US" sz="3735" dirty="0" err="1">
                <a:latin typeface="Times New Roman" panose="02020603050405020304" pitchFamily="18" charset="0"/>
              </a:rPr>
              <a:t>số</a:t>
            </a:r>
            <a:r>
              <a:rPr lang="en-US" sz="3735" dirty="0">
                <a:latin typeface="Times New Roman" panose="02020603050405020304" pitchFamily="18" charset="0"/>
              </a:rPr>
              <a:t> 4</a:t>
            </a:r>
            <a:endParaRPr lang="vi-VN" sz="3735" dirty="0">
              <a:latin typeface="Times New Roman" panose="02020603050405020304" pitchFamily="18" charset="0"/>
            </a:endParaRPr>
          </a:p>
          <a:p>
            <a:pPr>
              <a:spcBef>
                <a:spcPct val="50000"/>
              </a:spcBef>
              <a:buFontTx/>
              <a:buAutoNum type="alphaUcPeriod"/>
            </a:pPr>
            <a:r>
              <a:rPr lang="en-US" sz="3735" dirty="0">
                <a:latin typeface="Times New Roman" panose="02020603050405020304" pitchFamily="18" charset="0"/>
              </a:rPr>
              <a:t>Cao </a:t>
            </a:r>
            <a:r>
              <a:rPr lang="en-US" sz="3735" dirty="0" err="1">
                <a:latin typeface="Times New Roman" panose="02020603050405020304" pitchFamily="18" charset="0"/>
              </a:rPr>
              <a:t>Bằng</a:t>
            </a:r>
            <a:endParaRPr lang="en-US" sz="3735" dirty="0" err="1">
              <a:latin typeface="Times New Roman" panose="02020603050405020304" pitchFamily="18" charset="0"/>
            </a:endParaRPr>
          </a:p>
        </p:txBody>
      </p:sp>
      <p:sp>
        <p:nvSpPr>
          <p:cNvPr id="27657" name="Text Box 6"/>
          <p:cNvSpPr txBox="1">
            <a:spLocks noChangeArrowheads="1"/>
          </p:cNvSpPr>
          <p:nvPr/>
        </p:nvSpPr>
        <p:spPr bwMode="auto">
          <a:xfrm>
            <a:off x="0" y="1043535"/>
            <a:ext cx="1219200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spcBef>
                <a:spcPct val="50000"/>
              </a:spcBef>
            </a:pPr>
            <a:r>
              <a:rPr lang="en-US" sz="4265" b="1">
                <a:solidFill>
                  <a:srgbClr val="FF0000"/>
                </a:solidFill>
                <a:latin typeface="Times New Roman" panose="02020603050405020304" pitchFamily="18" charset="0"/>
              </a:rPr>
              <a:t>Chiến thắng Biên giới thu - đông 1950</a:t>
            </a:r>
            <a:endParaRPr lang="en-US" sz="4265" b="1">
              <a:solidFill>
                <a:srgbClr val="FF0000"/>
              </a:solidFill>
              <a:latin typeface="Times New Roman" panose="02020603050405020304" pitchFamily="18" charset="0"/>
              <a:cs typeface="Times New Roman" panose="02020603050405020304" pitchFamily="18" charset="0"/>
            </a:endParaRPr>
          </a:p>
        </p:txBody>
      </p:sp>
      <p:sp>
        <p:nvSpPr>
          <p:cNvPr id="14" name="Oval 13"/>
          <p:cNvSpPr>
            <a:spLocks noChangeArrowheads="1"/>
          </p:cNvSpPr>
          <p:nvPr/>
        </p:nvSpPr>
        <p:spPr bwMode="auto">
          <a:xfrm>
            <a:off x="683919" y="5198707"/>
            <a:ext cx="508144" cy="547577"/>
          </a:xfrm>
          <a:prstGeom prst="ellipse">
            <a:avLst/>
          </a:prstGeom>
          <a:noFill/>
          <a:ln w="38100">
            <a:solidFill>
              <a:srgbClr val="FF0000"/>
            </a:solidFill>
            <a:rou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lstStyle/>
          <a:p>
            <a:pPr eaLnBrk="0" hangingPunct="0"/>
            <a:endParaRPr lang="vi-VN" sz="3735">
              <a:latin typeface="Times New Roman" panose="02020603050405020304" pitchFamily="18" charset="0"/>
              <a:cs typeface="Times New Roman" panose="02020603050405020304" pitchFamily="18" charset="0"/>
            </a:endParaRPr>
          </a:p>
        </p:txBody>
      </p:sp>
      <p:sp>
        <p:nvSpPr>
          <p:cNvPr id="27659" name="Text Box 5"/>
          <p:cNvSpPr txBox="1">
            <a:spLocks noChangeArrowheads="1"/>
          </p:cNvSpPr>
          <p:nvPr/>
        </p:nvSpPr>
        <p:spPr bwMode="auto">
          <a:xfrm>
            <a:off x="0" y="560919"/>
            <a:ext cx="121920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spcBef>
                <a:spcPct val="50000"/>
              </a:spcBef>
            </a:pPr>
            <a:r>
              <a:rPr lang="en-US" sz="3735" b="1" u="sng">
                <a:solidFill>
                  <a:srgbClr val="0000FF"/>
                </a:solidFill>
                <a:latin typeface="Times New Roman" panose="02020603050405020304" pitchFamily="18" charset="0"/>
              </a:rPr>
              <a:t>Lịch sử</a:t>
            </a:r>
            <a:endParaRPr lang="en-US" sz="3735" b="1" u="sng">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4444"/>
                                        </p:tgtEl>
                                        <p:attrNameLst>
                                          <p:attrName>style.visibility</p:attrName>
                                        </p:attrNameLst>
                                      </p:cBhvr>
                                      <p:to>
                                        <p:strVal val="visible"/>
                                      </p:to>
                                    </p:set>
                                    <p:anim calcmode="lin" valueType="num">
                                      <p:cBhvr>
                                        <p:cTn id="7" dur="1000" fill="hold"/>
                                        <p:tgtEl>
                                          <p:spTgt spid="274444"/>
                                        </p:tgtEl>
                                        <p:attrNameLst>
                                          <p:attrName>ppt_x</p:attrName>
                                        </p:attrNameLst>
                                      </p:cBhvr>
                                      <p:tavLst>
                                        <p:tav tm="0">
                                          <p:val>
                                            <p:strVal val="#ppt_x-.2"/>
                                          </p:val>
                                        </p:tav>
                                        <p:tav tm="100000">
                                          <p:val>
                                            <p:strVal val="#ppt_x"/>
                                          </p:val>
                                        </p:tav>
                                      </p:tavLst>
                                    </p:anim>
                                    <p:anim calcmode="lin" valueType="num">
                                      <p:cBhvr>
                                        <p:cTn id="8" dur="1000" fill="hold"/>
                                        <p:tgtEl>
                                          <p:spTgt spid="274444"/>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4444"/>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44" grpId="0"/>
      <p:bldP spid="1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3" name="Text Box 13"/>
          <p:cNvSpPr txBox="1">
            <a:spLocks noChangeArrowheads="1"/>
          </p:cNvSpPr>
          <p:nvPr/>
        </p:nvSpPr>
        <p:spPr bwMode="auto">
          <a:xfrm>
            <a:off x="767080" y="1963420"/>
            <a:ext cx="11078845"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en-US" sz="3735" b="1" u="sng" dirty="0" err="1">
                <a:solidFill>
                  <a:srgbClr val="0000FF"/>
                </a:solidFill>
                <a:latin typeface="Times New Roman" panose="02020603050405020304" pitchFamily="18" charset="0"/>
              </a:rPr>
              <a:t>Câu</a:t>
            </a:r>
            <a:r>
              <a:rPr lang="en-US" sz="3735" b="1" u="sng" dirty="0">
                <a:solidFill>
                  <a:srgbClr val="0000FF"/>
                </a:solidFill>
                <a:latin typeface="Times New Roman" panose="02020603050405020304" pitchFamily="18" charset="0"/>
              </a:rPr>
              <a:t> 3</a:t>
            </a:r>
            <a:r>
              <a:rPr lang="en-US" sz="3735" b="1" dirty="0">
                <a:solidFill>
                  <a:srgbClr val="0000FF"/>
                </a:solidFill>
                <a:latin typeface="Times New Roman" panose="02020603050405020304" pitchFamily="18" charset="0"/>
              </a:rPr>
              <a:t>. </a:t>
            </a:r>
            <a:r>
              <a:rPr lang="en-US" sz="3735" b="1" dirty="0" err="1">
                <a:latin typeface="Times New Roman" panose="02020603050405020304" pitchFamily="18" charset="0"/>
              </a:rPr>
              <a:t>Chiến</a:t>
            </a:r>
            <a:r>
              <a:rPr lang="en-US" sz="3735" b="1" dirty="0">
                <a:latin typeface="Times New Roman" panose="02020603050405020304" pitchFamily="18" charset="0"/>
              </a:rPr>
              <a:t> </a:t>
            </a:r>
            <a:r>
              <a:rPr lang="en-US" sz="3735" b="1" dirty="0" err="1">
                <a:latin typeface="Times New Roman" panose="02020603050405020304" pitchFamily="18" charset="0"/>
              </a:rPr>
              <a:t>dịch</a:t>
            </a:r>
            <a:r>
              <a:rPr lang="en-US" sz="3735" b="1" dirty="0">
                <a:latin typeface="Times New Roman" panose="02020603050405020304" pitchFamily="18" charset="0"/>
              </a:rPr>
              <a:t> </a:t>
            </a:r>
            <a:r>
              <a:rPr lang="en-US" sz="3735" b="1" dirty="0" err="1">
                <a:latin typeface="Times New Roman" panose="02020603050405020304" pitchFamily="18" charset="0"/>
              </a:rPr>
              <a:t>Biên</a:t>
            </a:r>
            <a:r>
              <a:rPr lang="en-US" sz="3735" b="1" dirty="0">
                <a:latin typeface="Times New Roman" panose="02020603050405020304" pitchFamily="18" charset="0"/>
              </a:rPr>
              <a:t> </a:t>
            </a:r>
            <a:r>
              <a:rPr lang="en-US" sz="3735" b="1" dirty="0" err="1">
                <a:latin typeface="Times New Roman" panose="02020603050405020304" pitchFamily="18" charset="0"/>
              </a:rPr>
              <a:t>giới</a:t>
            </a:r>
            <a:r>
              <a:rPr lang="en-US" sz="3735" b="1" dirty="0">
                <a:latin typeface="Times New Roman" panose="02020603050405020304" pitchFamily="18" charset="0"/>
              </a:rPr>
              <a:t> </a:t>
            </a:r>
            <a:r>
              <a:rPr lang="en-US" sz="3735" b="1" dirty="0" err="1">
                <a:latin typeface="Times New Roman" panose="02020603050405020304" pitchFamily="18" charset="0"/>
              </a:rPr>
              <a:t>thu-đông</a:t>
            </a:r>
            <a:r>
              <a:rPr lang="en-US" sz="3735" b="1" dirty="0">
                <a:latin typeface="Times New Roman" panose="02020603050405020304" pitchFamily="18" charset="0"/>
              </a:rPr>
              <a:t> 1950 </a:t>
            </a:r>
            <a:r>
              <a:rPr lang="en-US" sz="3735" b="1" dirty="0" err="1">
                <a:latin typeface="Times New Roman" panose="02020603050405020304" pitchFamily="18" charset="0"/>
              </a:rPr>
              <a:t>diễn</a:t>
            </a:r>
            <a:r>
              <a:rPr lang="en-US" sz="3735" b="1" dirty="0">
                <a:latin typeface="Times New Roman" panose="02020603050405020304" pitchFamily="18" charset="0"/>
              </a:rPr>
              <a:t> </a:t>
            </a:r>
            <a:r>
              <a:rPr lang="en-US" sz="3735" b="1" dirty="0" err="1">
                <a:latin typeface="Times New Roman" panose="02020603050405020304" pitchFamily="18" charset="0"/>
              </a:rPr>
              <a:t>ra</a:t>
            </a:r>
            <a:r>
              <a:rPr lang="en-US" sz="3735" b="1" dirty="0">
                <a:latin typeface="Times New Roman" panose="02020603050405020304" pitchFamily="18" charset="0"/>
              </a:rPr>
              <a:t> </a:t>
            </a:r>
            <a:r>
              <a:rPr lang="en-US" sz="3735" b="1" dirty="0" err="1">
                <a:latin typeface="Times New Roman" panose="02020603050405020304" pitchFamily="18" charset="0"/>
              </a:rPr>
              <a:t>trong</a:t>
            </a:r>
            <a:r>
              <a:rPr lang="en-US" sz="3735" b="1" dirty="0">
                <a:latin typeface="Times New Roman" panose="02020603050405020304" pitchFamily="18" charset="0"/>
              </a:rPr>
              <a:t> </a:t>
            </a:r>
            <a:r>
              <a:rPr lang="en-US" sz="3735" b="1" dirty="0" err="1">
                <a:latin typeface="Times New Roman" panose="02020603050405020304" pitchFamily="18" charset="0"/>
              </a:rPr>
              <a:t>bao</a:t>
            </a:r>
            <a:r>
              <a:rPr lang="en-US" sz="3735" b="1" dirty="0">
                <a:latin typeface="Times New Roman" panose="02020603050405020304" pitchFamily="18" charset="0"/>
              </a:rPr>
              <a:t> </a:t>
            </a:r>
            <a:r>
              <a:rPr lang="en-US" sz="3735" b="1" dirty="0" err="1">
                <a:latin typeface="Times New Roman" panose="02020603050405020304" pitchFamily="18" charset="0"/>
              </a:rPr>
              <a:t>lâu</a:t>
            </a:r>
            <a:r>
              <a:rPr lang="en-US" sz="3735" b="1" dirty="0">
                <a:latin typeface="Times New Roman" panose="02020603050405020304" pitchFamily="18" charset="0"/>
              </a:rPr>
              <a:t>?</a:t>
            </a:r>
            <a:endParaRPr lang="en-US" sz="3735" b="1" dirty="0">
              <a:latin typeface="Times New Roman" panose="02020603050405020304" pitchFamily="18" charset="0"/>
            </a:endParaRPr>
          </a:p>
          <a:p>
            <a:pPr eaLnBrk="1" hangingPunct="1">
              <a:spcBef>
                <a:spcPct val="50000"/>
              </a:spcBef>
              <a:buFontTx/>
              <a:buAutoNum type="alphaUcPeriod"/>
            </a:pPr>
            <a:r>
              <a:rPr lang="en-US" sz="3735" dirty="0">
                <a:latin typeface="Times New Roman" panose="02020603050405020304" pitchFamily="18" charset="0"/>
              </a:rPr>
              <a:t>20 </a:t>
            </a:r>
            <a:r>
              <a:rPr lang="en-US" sz="3735" dirty="0" err="1">
                <a:latin typeface="Times New Roman" panose="02020603050405020304" pitchFamily="18" charset="0"/>
              </a:rPr>
              <a:t>ng</a:t>
            </a:r>
            <a:r>
              <a:rPr lang="en-US" sz="3735" dirty="0" err="1">
                <a:latin typeface="Times New Roman" panose="02020603050405020304" pitchFamily="18" charset="0"/>
                <a:cs typeface="Times New Roman" panose="02020603050405020304" pitchFamily="18" charset="0"/>
              </a:rPr>
              <a:t>à</a:t>
            </a:r>
            <a:r>
              <a:rPr lang="en-US" sz="3735" dirty="0" err="1">
                <a:latin typeface="Times New Roman" panose="02020603050405020304" pitchFamily="18" charset="0"/>
              </a:rPr>
              <a:t>y</a:t>
            </a:r>
            <a:r>
              <a:rPr lang="en-US" sz="3735" dirty="0">
                <a:latin typeface="Times New Roman" panose="02020603050405020304" pitchFamily="18" charset="0"/>
              </a:rPr>
              <a:t> </a:t>
            </a:r>
            <a:r>
              <a:rPr lang="en-US" sz="3735" dirty="0" err="1">
                <a:latin typeface="Times New Roman" panose="02020603050405020304" pitchFamily="18" charset="0"/>
              </a:rPr>
              <a:t>đêm</a:t>
            </a:r>
            <a:r>
              <a:rPr lang="en-US" sz="3735" dirty="0">
                <a:latin typeface="Times New Roman" panose="02020603050405020304" pitchFamily="18" charset="0"/>
              </a:rPr>
              <a:t>.</a:t>
            </a:r>
            <a:endParaRPr lang="en-US" sz="3735" dirty="0">
              <a:latin typeface="Times New Roman" panose="02020603050405020304" pitchFamily="18" charset="0"/>
            </a:endParaRPr>
          </a:p>
          <a:p>
            <a:pPr eaLnBrk="1" hangingPunct="1">
              <a:spcBef>
                <a:spcPct val="50000"/>
              </a:spcBef>
              <a:buFontTx/>
              <a:buAutoNum type="alphaUcPeriod"/>
            </a:pPr>
            <a:r>
              <a:rPr lang="en-US" sz="3735" dirty="0">
                <a:latin typeface="Times New Roman" panose="02020603050405020304" pitchFamily="18" charset="0"/>
              </a:rPr>
              <a:t>29 </a:t>
            </a:r>
            <a:r>
              <a:rPr lang="en-US" sz="3735" dirty="0" err="1">
                <a:latin typeface="Times New Roman" panose="02020603050405020304" pitchFamily="18" charset="0"/>
              </a:rPr>
              <a:t>ng</a:t>
            </a:r>
            <a:r>
              <a:rPr lang="en-US" sz="3735" dirty="0" err="1">
                <a:latin typeface="Times New Roman" panose="02020603050405020304" pitchFamily="18" charset="0"/>
                <a:cs typeface="Times New Roman" panose="02020603050405020304" pitchFamily="18" charset="0"/>
              </a:rPr>
              <a:t>à</a:t>
            </a:r>
            <a:r>
              <a:rPr lang="en-US" sz="3735" dirty="0" err="1">
                <a:latin typeface="Times New Roman" panose="02020603050405020304" pitchFamily="18" charset="0"/>
              </a:rPr>
              <a:t>y</a:t>
            </a:r>
            <a:r>
              <a:rPr lang="en-US" sz="3735" dirty="0">
                <a:latin typeface="Times New Roman" panose="02020603050405020304" pitchFamily="18" charset="0"/>
              </a:rPr>
              <a:t> </a:t>
            </a:r>
            <a:r>
              <a:rPr lang="en-US" sz="3735" dirty="0" err="1">
                <a:latin typeface="Times New Roman" panose="02020603050405020304" pitchFamily="18" charset="0"/>
              </a:rPr>
              <a:t>đêm</a:t>
            </a:r>
            <a:r>
              <a:rPr lang="en-US" sz="3735" dirty="0">
                <a:latin typeface="Times New Roman" panose="02020603050405020304" pitchFamily="18" charset="0"/>
              </a:rPr>
              <a:t>.</a:t>
            </a:r>
            <a:endParaRPr lang="en-US" sz="3735" dirty="0">
              <a:latin typeface="Times New Roman" panose="02020603050405020304" pitchFamily="18" charset="0"/>
            </a:endParaRPr>
          </a:p>
          <a:p>
            <a:pPr eaLnBrk="1" hangingPunct="1">
              <a:spcBef>
                <a:spcPct val="50000"/>
              </a:spcBef>
              <a:buFontTx/>
              <a:buAutoNum type="alphaUcPeriod"/>
            </a:pPr>
            <a:r>
              <a:rPr lang="en-US" sz="3735" dirty="0">
                <a:latin typeface="Times New Roman" panose="02020603050405020304" pitchFamily="18" charset="0"/>
              </a:rPr>
              <a:t>30 </a:t>
            </a:r>
            <a:r>
              <a:rPr lang="en-US" sz="3735" dirty="0" err="1">
                <a:latin typeface="Times New Roman" panose="02020603050405020304" pitchFamily="18" charset="0"/>
              </a:rPr>
              <a:t>ng</a:t>
            </a:r>
            <a:r>
              <a:rPr lang="en-US" sz="3735" dirty="0" err="1">
                <a:latin typeface="Times New Roman" panose="02020603050405020304" pitchFamily="18" charset="0"/>
                <a:cs typeface="Times New Roman" panose="02020603050405020304" pitchFamily="18" charset="0"/>
              </a:rPr>
              <a:t>à</a:t>
            </a:r>
            <a:r>
              <a:rPr lang="en-US" sz="3735" dirty="0" err="1">
                <a:latin typeface="Times New Roman" panose="02020603050405020304" pitchFamily="18" charset="0"/>
              </a:rPr>
              <a:t>y</a:t>
            </a:r>
            <a:r>
              <a:rPr lang="en-US" sz="3735" dirty="0">
                <a:latin typeface="Times New Roman" panose="02020603050405020304" pitchFamily="18" charset="0"/>
              </a:rPr>
              <a:t> </a:t>
            </a:r>
            <a:r>
              <a:rPr lang="en-US" sz="3735" dirty="0" err="1">
                <a:latin typeface="Times New Roman" panose="02020603050405020304" pitchFamily="18" charset="0"/>
              </a:rPr>
              <a:t>đêm</a:t>
            </a:r>
            <a:r>
              <a:rPr lang="en-US" sz="3735" dirty="0">
                <a:latin typeface="Times New Roman" panose="02020603050405020304" pitchFamily="18" charset="0"/>
              </a:rPr>
              <a:t>.</a:t>
            </a:r>
            <a:endParaRPr lang="en-US" sz="3735" dirty="0">
              <a:latin typeface="Times New Roman" panose="02020603050405020304" pitchFamily="18" charset="0"/>
              <a:cs typeface="Times New Roman" panose="02020603050405020304" pitchFamily="18" charset="0"/>
            </a:endParaRPr>
          </a:p>
        </p:txBody>
      </p:sp>
      <p:sp>
        <p:nvSpPr>
          <p:cNvPr id="13" name="Oval 12"/>
          <p:cNvSpPr>
            <a:spLocks noChangeArrowheads="1"/>
          </p:cNvSpPr>
          <p:nvPr/>
        </p:nvSpPr>
        <p:spPr bwMode="auto">
          <a:xfrm>
            <a:off x="665348" y="4361148"/>
            <a:ext cx="711200" cy="533400"/>
          </a:xfrm>
          <a:prstGeom prst="ellipse">
            <a:avLst/>
          </a:prstGeom>
          <a:noFill/>
          <a:ln w="38100">
            <a:solidFill>
              <a:srgbClr val="FF0000"/>
            </a:solidFill>
            <a:rou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lstStyle/>
          <a:p>
            <a:pPr eaLnBrk="0" hangingPunct="0"/>
            <a:endParaRPr lang="vi-VN" sz="3735">
              <a:latin typeface="Times New Roman" panose="02020603050405020304" pitchFamily="18" charset="0"/>
              <a:cs typeface="Times New Roman" panose="02020603050405020304" pitchFamily="18" charset="0"/>
            </a:endParaRPr>
          </a:p>
        </p:txBody>
      </p:sp>
      <p:sp>
        <p:nvSpPr>
          <p:cNvPr id="28682" name="Text Box 5"/>
          <p:cNvSpPr txBox="1">
            <a:spLocks noChangeArrowheads="1"/>
          </p:cNvSpPr>
          <p:nvPr/>
        </p:nvSpPr>
        <p:spPr bwMode="auto">
          <a:xfrm>
            <a:off x="0" y="554567"/>
            <a:ext cx="121920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spcBef>
                <a:spcPct val="50000"/>
              </a:spcBef>
            </a:pPr>
            <a:r>
              <a:rPr lang="en-US" sz="3735" b="1" u="sng">
                <a:solidFill>
                  <a:srgbClr val="0000FF"/>
                </a:solidFill>
                <a:latin typeface="Times New Roman" panose="02020603050405020304" pitchFamily="18" charset="0"/>
              </a:rPr>
              <a:t>Lịch sử</a:t>
            </a:r>
            <a:endParaRPr lang="en-US" sz="3735" b="1" u="sng">
              <a:solidFill>
                <a:srgbClr val="0000FF"/>
              </a:solidFill>
              <a:latin typeface="Times New Roman" panose="02020603050405020304" pitchFamily="18" charset="0"/>
              <a:cs typeface="Times New Roman" panose="02020603050405020304" pitchFamily="18" charset="0"/>
            </a:endParaRPr>
          </a:p>
        </p:txBody>
      </p:sp>
      <p:sp>
        <p:nvSpPr>
          <p:cNvPr id="28683" name="Text Box 6"/>
          <p:cNvSpPr txBox="1">
            <a:spLocks noChangeArrowheads="1"/>
          </p:cNvSpPr>
          <p:nvPr/>
        </p:nvSpPr>
        <p:spPr bwMode="auto">
          <a:xfrm>
            <a:off x="0" y="1054117"/>
            <a:ext cx="1219200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spcBef>
                <a:spcPct val="50000"/>
              </a:spcBef>
            </a:pPr>
            <a:r>
              <a:rPr lang="en-US" sz="4265" b="1">
                <a:solidFill>
                  <a:srgbClr val="FF0000"/>
                </a:solidFill>
                <a:latin typeface="Times New Roman" panose="02020603050405020304" pitchFamily="18" charset="0"/>
              </a:rPr>
              <a:t>Chiến thắng Biên giới thu - đông 1950</a:t>
            </a:r>
            <a:endParaRPr lang="en-US" sz="4265"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76493"/>
                                        </p:tgtEl>
                                        <p:attrNameLst>
                                          <p:attrName>style.visibility</p:attrName>
                                        </p:attrNameLst>
                                      </p:cBhvr>
                                      <p:to>
                                        <p:strVal val="visible"/>
                                      </p:to>
                                    </p:set>
                                    <p:animEffect transition="in" filter="wheel(4)">
                                      <p:cBhvr>
                                        <p:cTn id="7" dur="1000"/>
                                        <p:tgtEl>
                                          <p:spTgt spid="27649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3" grpId="0"/>
      <p:bldP spid="13"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83" name="Text Box 6"/>
          <p:cNvSpPr txBox="1">
            <a:spLocks noChangeArrowheads="1"/>
          </p:cNvSpPr>
          <p:nvPr/>
        </p:nvSpPr>
        <p:spPr bwMode="auto">
          <a:xfrm>
            <a:off x="0" y="1043957"/>
            <a:ext cx="12192000" cy="748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spcBef>
                <a:spcPct val="50000"/>
              </a:spcBef>
            </a:pPr>
            <a:r>
              <a:rPr lang="vi-VN" altLang="en-US" sz="4265" b="1">
                <a:solidFill>
                  <a:srgbClr val="FF0000"/>
                </a:solidFill>
                <a:latin typeface="Times New Roman" panose="02020603050405020304" pitchFamily="18" charset="0"/>
              </a:rPr>
              <a:t>Dặn </a:t>
            </a:r>
            <a:r>
              <a:rPr lang="vi-VN" altLang="en-US" sz="4265" b="1">
                <a:solidFill>
                  <a:srgbClr val="FF0000"/>
                </a:solidFill>
                <a:latin typeface="Times New Roman" panose="02020603050405020304" pitchFamily="18" charset="0"/>
              </a:rPr>
              <a:t>dò:</a:t>
            </a:r>
            <a:endParaRPr lang="vi-VN" altLang="en-US" sz="4265" b="1">
              <a:solidFill>
                <a:srgbClr val="FF0000"/>
              </a:solidFill>
              <a:latin typeface="Times New Roman" panose="02020603050405020304" pitchFamily="18" charset="0"/>
            </a:endParaRPr>
          </a:p>
        </p:txBody>
      </p:sp>
      <p:sp>
        <p:nvSpPr>
          <p:cNvPr id="4" name="Rectangle: Rounded Corners 3"/>
          <p:cNvSpPr/>
          <p:nvPr/>
        </p:nvSpPr>
        <p:spPr>
          <a:xfrm>
            <a:off x="1219200" y="2009775"/>
            <a:ext cx="9906000" cy="3874135"/>
          </a:xfrm>
          <a:prstGeom prst="roundRect">
            <a:avLst/>
          </a:prstGeom>
          <a:solidFill>
            <a:sysClr val="window" lastClr="FFFFFF"/>
          </a:solidFill>
          <a:ln w="25400" cap="flat" cmpd="sng" algn="ctr">
            <a:solidFill>
              <a:sysClr val="windowText" lastClr="000000"/>
            </a:solidFill>
            <a:prstDash val="solid"/>
          </a:ln>
          <a:effectLst/>
        </p:spPr>
        <p:txBody>
          <a:bodyPr rtlCol="0" anchor="ctr"/>
          <a:p>
            <a:pPr eaLnBrk="1" hangingPunct="1">
              <a:buFontTx/>
              <a:buNone/>
            </a:pPr>
            <a:r>
              <a:rPr lang="en-US" altLang="en-US" sz="4500" dirty="0">
                <a:latin typeface="Times New Roman" panose="02020603050405020304" pitchFamily="18" charset="0"/>
                <a:cs typeface="Times New Roman" panose="02020603050405020304" pitchFamily="18" charset="0"/>
              </a:rPr>
              <a:t> </a:t>
            </a:r>
            <a:r>
              <a:rPr lang="vi-VN" altLang="en-US" sz="4500" b="1" dirty="0" err="1">
                <a:solidFill>
                  <a:srgbClr val="002060"/>
                </a:solidFill>
                <a:latin typeface="Times New Roman" panose="02020603050405020304" pitchFamily="18" charset="0"/>
                <a:cs typeface="Times New Roman" panose="02020603050405020304" pitchFamily="18" charset="0"/>
              </a:rPr>
              <a:t>- Học thuộc phần bài học (SGK/3</a:t>
            </a:r>
            <a:r>
              <a:rPr lang="vi-VN" altLang="en-US" sz="4500" b="1" dirty="0" err="1">
                <a:solidFill>
                  <a:srgbClr val="002060"/>
                </a:solidFill>
                <a:latin typeface="Times New Roman" panose="02020603050405020304" pitchFamily="18" charset="0"/>
                <a:cs typeface="Times New Roman" panose="02020603050405020304" pitchFamily="18" charset="0"/>
              </a:rPr>
              <a:t>5). </a:t>
            </a:r>
            <a:endParaRPr lang="vi-VN" altLang="en-US" sz="4500" b="1" dirty="0" err="1">
              <a:solidFill>
                <a:srgbClr val="002060"/>
              </a:solidFill>
              <a:latin typeface="Times New Roman" panose="02020603050405020304" pitchFamily="18" charset="0"/>
              <a:cs typeface="Times New Roman" panose="02020603050405020304" pitchFamily="18" charset="0"/>
            </a:endParaRPr>
          </a:p>
          <a:p>
            <a:pPr eaLnBrk="1" hangingPunct="1">
              <a:buFontTx/>
              <a:buNone/>
            </a:pPr>
            <a:r>
              <a:rPr lang="vi-VN" altLang="en-US" sz="4500" b="1" dirty="0" err="1">
                <a:solidFill>
                  <a:srgbClr val="002060"/>
                </a:solidFill>
                <a:latin typeface="Times New Roman" panose="02020603050405020304" pitchFamily="18" charset="0"/>
                <a:cs typeface="Times New Roman" panose="02020603050405020304" pitchFamily="18" charset="0"/>
              </a:rPr>
              <a:t>- Xem trước bài: “HẬU PHƯƠNG SAU NHỮNG NĂM CHIẾN DỊCH BIÊN </a:t>
            </a:r>
            <a:r>
              <a:rPr lang="vi-VN" altLang="en-US" sz="4500" b="1" dirty="0" err="1">
                <a:solidFill>
                  <a:srgbClr val="002060"/>
                </a:solidFill>
                <a:latin typeface="Times New Roman" panose="02020603050405020304" pitchFamily="18" charset="0"/>
                <a:cs typeface="Times New Roman" panose="02020603050405020304" pitchFamily="18" charset="0"/>
              </a:rPr>
              <a:t>GIỚI ”.</a:t>
            </a:r>
            <a:r>
              <a:rPr lang="vi-VN" altLang="en-US" sz="4500" b="1" u="heavy" dirty="0" err="1">
                <a:solidFill>
                  <a:srgbClr val="002060"/>
                </a:solidFill>
                <a:latin typeface="Times New Roman" panose="02020603050405020304" pitchFamily="18" charset="0"/>
                <a:cs typeface="Times New Roman" panose="02020603050405020304" pitchFamily="18" charset="0"/>
              </a:rPr>
              <a:t> </a:t>
            </a:r>
            <a:endParaRPr lang="vi-VN" altLang="en-US" sz="4500" b="1" dirty="0" err="1">
              <a:solidFill>
                <a:srgbClr val="00206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ext Box 9"/>
          <p:cNvSpPr txBox="1">
            <a:spLocks noChangeArrowheads="1"/>
          </p:cNvSpPr>
          <p:nvPr/>
        </p:nvSpPr>
        <p:spPr bwMode="auto">
          <a:xfrm>
            <a:off x="1588135" y="1315085"/>
            <a:ext cx="9854565" cy="4261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just" eaLnBrk="1" hangingPunct="1">
              <a:spcBef>
                <a:spcPts val="600"/>
              </a:spcBef>
            </a:pPr>
            <a:r>
              <a:rPr lang="en-US" sz="3200" b="1" u="sng" dirty="0" err="1">
                <a:solidFill>
                  <a:srgbClr val="0000FF"/>
                </a:solidFill>
                <a:latin typeface="Times New Roman" panose="02020603050405020304" pitchFamily="18" charset="0"/>
              </a:rPr>
              <a:t>Câu</a:t>
            </a:r>
            <a:r>
              <a:rPr lang="en-US" sz="3200" b="1" u="sng" dirty="0">
                <a:solidFill>
                  <a:srgbClr val="0000FF"/>
                </a:solidFill>
                <a:latin typeface="Times New Roman" panose="02020603050405020304" pitchFamily="18" charset="0"/>
              </a:rPr>
              <a:t> 2</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Chiến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thắng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Việt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Bắc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thu</a:t>
            </a:r>
            <a:r>
              <a:rPr lang="en-US" sz="3200" b="1" dirty="0">
                <a:solidFill>
                  <a:srgbClr val="0000FF"/>
                </a:solidFill>
                <a:latin typeface="Times New Roman" panose="02020603050405020304" pitchFamily="18" charset="0"/>
              </a:rPr>
              <a:t> - </a:t>
            </a:r>
            <a:r>
              <a:rPr lang="en-US" sz="3200" b="1" dirty="0" err="1">
                <a:solidFill>
                  <a:srgbClr val="0000FF"/>
                </a:solidFill>
                <a:latin typeface="Times New Roman" panose="02020603050405020304" pitchFamily="18" charset="0"/>
              </a:rPr>
              <a:t>đông</a:t>
            </a:r>
            <a:r>
              <a:rPr lang="en-US" sz="3200" b="1" dirty="0">
                <a:solidFill>
                  <a:srgbClr val="0000FF"/>
                </a:solidFill>
                <a:latin typeface="Times New Roman" panose="02020603050405020304" pitchFamily="18" charset="0"/>
              </a:rPr>
              <a:t> 1947 </a:t>
            </a:r>
            <a:r>
              <a:rPr lang="en-US" sz="3200" b="1" dirty="0" err="1">
                <a:solidFill>
                  <a:srgbClr val="0000FF"/>
                </a:solidFill>
                <a:latin typeface="Times New Roman" panose="02020603050405020304" pitchFamily="18" charset="0"/>
              </a:rPr>
              <a:t>có</a:t>
            </a:r>
            <a:r>
              <a:rPr lang="en-US" sz="3200" b="1" dirty="0">
                <a:solidFill>
                  <a:srgbClr val="0000FF"/>
                </a:solidFill>
                <a:latin typeface="Times New Roman" panose="02020603050405020304" pitchFamily="18" charset="0"/>
              </a:rPr>
              <a:t> ý </a:t>
            </a:r>
            <a:r>
              <a:rPr lang="en-US" sz="3200" b="1" dirty="0" err="1">
                <a:solidFill>
                  <a:srgbClr val="0000FF"/>
                </a:solidFill>
                <a:latin typeface="Times New Roman" panose="02020603050405020304" pitchFamily="18" charset="0"/>
              </a:rPr>
              <a:t>nghĩa</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như</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thế</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n</a:t>
            </a:r>
            <a:r>
              <a:rPr lang="en-US" sz="3200" b="1" dirty="0" err="1">
                <a:solidFill>
                  <a:srgbClr val="0000FF"/>
                </a:solidFill>
                <a:latin typeface="Times New Roman" panose="02020603050405020304" pitchFamily="18" charset="0"/>
                <a:cs typeface="Times New Roman" panose="02020603050405020304" pitchFamily="18" charset="0"/>
              </a:rPr>
              <a:t>à</a:t>
            </a:r>
            <a:r>
              <a:rPr lang="en-US" sz="3200" b="1" dirty="0" err="1">
                <a:solidFill>
                  <a:srgbClr val="0000FF"/>
                </a:solidFill>
                <a:latin typeface="Times New Roman" panose="02020603050405020304" pitchFamily="18" charset="0"/>
              </a:rPr>
              <a:t>o</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đối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với</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cuộc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kháng</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chiến</a:t>
            </a:r>
            <a:r>
              <a:rPr lang="en-US" sz="3200" b="1" dirty="0">
                <a:solidFill>
                  <a:srgbClr val="0000FF"/>
                </a:solidFill>
                <a:latin typeface="Times New Roman" panose="02020603050405020304" pitchFamily="18" charset="0"/>
              </a:rPr>
              <a:t> </a:t>
            </a:r>
            <a:r>
              <a:rPr lang="en-US" sz="3200" b="1" dirty="0" err="1" smtClean="0">
                <a:solidFill>
                  <a:srgbClr val="0000FF"/>
                </a:solidFill>
                <a:latin typeface="Times New Roman" panose="02020603050405020304" pitchFamily="18" charset="0"/>
              </a:rPr>
              <a:t>chống</a:t>
            </a:r>
            <a:r>
              <a:rPr lang="en-US" sz="3200" b="1" dirty="0" smtClean="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Pháp</a:t>
            </a:r>
            <a:r>
              <a:rPr lang="en-US" sz="3200" b="1" dirty="0">
                <a:solidFill>
                  <a:srgbClr val="0000FF"/>
                </a:solidFill>
                <a:latin typeface="Times New Roman" panose="02020603050405020304" pitchFamily="18" charset="0"/>
              </a:rPr>
              <a:t> </a:t>
            </a:r>
            <a:r>
              <a:rPr lang="en-US" sz="3200" b="1" dirty="0" smtClean="0">
                <a:solidFill>
                  <a:srgbClr val="0000FF"/>
                </a:solidFill>
                <a:latin typeface="Times New Roman" panose="02020603050405020304" pitchFamily="18" charset="0"/>
              </a:rPr>
              <a:t>?</a:t>
            </a:r>
            <a:endParaRPr lang="en-US" sz="3200" b="1" dirty="0">
              <a:solidFill>
                <a:srgbClr val="0000FF"/>
              </a:solidFill>
              <a:latin typeface="Times New Roman" panose="02020603050405020304" pitchFamily="18" charset="0"/>
            </a:endParaRPr>
          </a:p>
          <a:p>
            <a:pPr algn="just" eaLnBrk="1" hangingPunct="1">
              <a:spcBef>
                <a:spcPts val="600"/>
              </a:spcBef>
              <a:buFontTx/>
              <a:buAutoNum type="alphaUcPeriod"/>
            </a:pPr>
            <a:r>
              <a:rPr lang="en-US" sz="3200" dirty="0">
                <a:latin typeface="Times New Roman" panose="02020603050405020304" pitchFamily="18" charset="0"/>
              </a:rPr>
              <a:t>Cho </a:t>
            </a:r>
            <a:r>
              <a:rPr lang="en-US" sz="3200" dirty="0" err="1">
                <a:latin typeface="Times New Roman" panose="02020603050405020304" pitchFamily="18" charset="0"/>
              </a:rPr>
              <a:t>thấy</a:t>
            </a:r>
            <a:r>
              <a:rPr lang="en-US" sz="3200" dirty="0">
                <a:latin typeface="Times New Roman" panose="02020603050405020304" pitchFamily="18" charset="0"/>
              </a:rPr>
              <a:t> </a:t>
            </a:r>
            <a:r>
              <a:rPr lang="en-US" sz="3200" dirty="0" err="1">
                <a:latin typeface="Times New Roman" panose="02020603050405020304" pitchFamily="18" charset="0"/>
              </a:rPr>
              <a:t>sức</a:t>
            </a:r>
            <a:r>
              <a:rPr lang="en-US" sz="3200" dirty="0">
                <a:latin typeface="Times New Roman" panose="02020603050405020304" pitchFamily="18" charset="0"/>
              </a:rPr>
              <a:t> </a:t>
            </a:r>
            <a:r>
              <a:rPr lang="en-US" sz="3200" dirty="0" err="1">
                <a:latin typeface="Times New Roman" panose="02020603050405020304" pitchFamily="18" charset="0"/>
              </a:rPr>
              <a:t>mạnh</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sự</a:t>
            </a:r>
            <a:r>
              <a:rPr lang="en-US" sz="3200" dirty="0">
                <a:latin typeface="Times New Roman" panose="02020603050405020304" pitchFamily="18" charset="0"/>
              </a:rPr>
              <a:t> </a:t>
            </a:r>
            <a:r>
              <a:rPr lang="en-US" sz="3200" dirty="0" err="1">
                <a:latin typeface="Times New Roman" panose="02020603050405020304" pitchFamily="18" charset="0"/>
              </a:rPr>
              <a:t>đo</a:t>
            </a:r>
            <a:r>
              <a:rPr lang="en-US" sz="3200" dirty="0" err="1">
                <a:latin typeface="Times New Roman" panose="02020603050405020304" pitchFamily="18" charset="0"/>
                <a:cs typeface="Times New Roman" panose="02020603050405020304" pitchFamily="18" charset="0"/>
              </a:rPr>
              <a:t>à</a:t>
            </a:r>
            <a:r>
              <a:rPr lang="en-US" sz="3200" dirty="0" err="1">
                <a:latin typeface="Times New Roman" panose="02020603050405020304" pitchFamily="18" charset="0"/>
              </a:rPr>
              <a:t>n</a:t>
            </a:r>
            <a:r>
              <a:rPr lang="en-US" sz="3200" dirty="0">
                <a:latin typeface="Times New Roman" panose="02020603050405020304" pitchFamily="18" charset="0"/>
              </a:rPr>
              <a:t> </a:t>
            </a:r>
            <a:r>
              <a:rPr lang="en-US" sz="3200" dirty="0" err="1">
                <a:latin typeface="Times New Roman" panose="02020603050405020304" pitchFamily="18" charset="0"/>
              </a:rPr>
              <a:t>kết</a:t>
            </a:r>
            <a:r>
              <a:rPr lang="en-US" sz="3200" dirty="0">
                <a:latin typeface="Times New Roman" panose="02020603050405020304" pitchFamily="18" charset="0"/>
              </a:rPr>
              <a:t> </a:t>
            </a:r>
            <a:r>
              <a:rPr lang="en-US" sz="3200" dirty="0" err="1">
                <a:latin typeface="Times New Roman" panose="02020603050405020304" pitchFamily="18" charset="0"/>
              </a:rPr>
              <a:t>v</a:t>
            </a:r>
            <a:r>
              <a:rPr lang="en-US" sz="3200" dirty="0" err="1">
                <a:latin typeface="Times New Roman" panose="02020603050405020304" pitchFamily="18" charset="0"/>
                <a:cs typeface="Times New Roman" panose="02020603050405020304" pitchFamily="18" charset="0"/>
              </a:rPr>
              <a:t>à</a:t>
            </a:r>
            <a:r>
              <a:rPr lang="en-US" sz="3200" dirty="0">
                <a:latin typeface="Times New Roman" panose="02020603050405020304" pitchFamily="18" charset="0"/>
              </a:rPr>
              <a:t> </a:t>
            </a:r>
            <a:r>
              <a:rPr lang="en-US" sz="3200" dirty="0" err="1">
                <a:latin typeface="Times New Roman" panose="02020603050405020304" pitchFamily="18" charset="0"/>
              </a:rPr>
              <a:t>tinh</a:t>
            </a:r>
            <a:r>
              <a:rPr lang="en-US" sz="3200" dirty="0">
                <a:latin typeface="Times New Roman" panose="02020603050405020304" pitchFamily="18" charset="0"/>
              </a:rPr>
              <a:t> </a:t>
            </a:r>
            <a:r>
              <a:rPr lang="en-US" sz="3200" dirty="0" err="1">
                <a:latin typeface="Times New Roman" panose="02020603050405020304" pitchFamily="18" charset="0"/>
              </a:rPr>
              <a:t>thần</a:t>
            </a:r>
            <a:r>
              <a:rPr lang="en-US" sz="3200" dirty="0">
                <a:latin typeface="Times New Roman" panose="02020603050405020304" pitchFamily="18" charset="0"/>
              </a:rPr>
              <a:t> </a:t>
            </a:r>
            <a:r>
              <a:rPr lang="en-US" sz="3200" dirty="0" err="1">
                <a:latin typeface="Times New Roman" panose="02020603050405020304" pitchFamily="18" charset="0"/>
              </a:rPr>
              <a:t>đấu</a:t>
            </a:r>
            <a:r>
              <a:rPr lang="en-US" sz="3200" dirty="0">
                <a:latin typeface="Times New Roman" panose="02020603050405020304" pitchFamily="18" charset="0"/>
              </a:rPr>
              <a:t> </a:t>
            </a:r>
            <a:r>
              <a:rPr lang="en-US" sz="3200" dirty="0" err="1">
                <a:latin typeface="Times New Roman" panose="02020603050405020304" pitchFamily="18" charset="0"/>
              </a:rPr>
              <a:t>tranh</a:t>
            </a:r>
            <a:r>
              <a:rPr lang="en-US" sz="3200" dirty="0">
                <a:latin typeface="Times New Roman" panose="02020603050405020304" pitchFamily="18" charset="0"/>
              </a:rPr>
              <a:t> </a:t>
            </a:r>
            <a:r>
              <a:rPr lang="en-US" sz="3200" dirty="0" err="1">
                <a:latin typeface="Times New Roman" panose="02020603050405020304" pitchFamily="18" charset="0"/>
              </a:rPr>
              <a:t>kiên</a:t>
            </a:r>
            <a:r>
              <a:rPr lang="en-US" sz="3200" dirty="0">
                <a:latin typeface="Times New Roman" panose="02020603050405020304" pitchFamily="18" charset="0"/>
              </a:rPr>
              <a:t> </a:t>
            </a:r>
            <a:r>
              <a:rPr lang="en-US" sz="3200" dirty="0" err="1">
                <a:latin typeface="Times New Roman" panose="02020603050405020304" pitchFamily="18" charset="0"/>
              </a:rPr>
              <a:t>cường</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nhân</a:t>
            </a:r>
            <a:r>
              <a:rPr lang="en-US" sz="3200" dirty="0">
                <a:latin typeface="Times New Roman" panose="02020603050405020304" pitchFamily="18" charset="0"/>
              </a:rPr>
              <a:t> </a:t>
            </a:r>
            <a:r>
              <a:rPr lang="en-US" sz="3200" dirty="0" err="1">
                <a:latin typeface="Times New Roman" panose="02020603050405020304" pitchFamily="18" charset="0"/>
              </a:rPr>
              <a:t>dân</a:t>
            </a:r>
            <a:r>
              <a:rPr lang="en-US" sz="3200" dirty="0">
                <a:latin typeface="Times New Roman" panose="02020603050405020304" pitchFamily="18" charset="0"/>
              </a:rPr>
              <a:t> ta.</a:t>
            </a:r>
            <a:endParaRPr lang="en-US" sz="3200" dirty="0">
              <a:latin typeface="Times New Roman" panose="02020603050405020304" pitchFamily="18" charset="0"/>
            </a:endParaRPr>
          </a:p>
          <a:p>
            <a:pPr algn="just" eaLnBrk="1" hangingPunct="1">
              <a:spcBef>
                <a:spcPts val="600"/>
              </a:spcBef>
              <a:buFontTx/>
              <a:buAutoNum type="alphaUcPeriod"/>
            </a:pPr>
            <a:r>
              <a:rPr lang="en-US" sz="3200" dirty="0" err="1">
                <a:latin typeface="Times New Roman" panose="02020603050405020304" pitchFamily="18" charset="0"/>
              </a:rPr>
              <a:t>Cổ</a:t>
            </a:r>
            <a:r>
              <a:rPr lang="en-US" sz="3200" dirty="0">
                <a:latin typeface="Times New Roman" panose="02020603050405020304" pitchFamily="18" charset="0"/>
              </a:rPr>
              <a:t> </a:t>
            </a:r>
            <a:r>
              <a:rPr lang="en-US" sz="3200" dirty="0" err="1">
                <a:latin typeface="Times New Roman" panose="02020603050405020304" pitchFamily="18" charset="0"/>
              </a:rPr>
              <a:t>vũ</a:t>
            </a:r>
            <a:r>
              <a:rPr lang="en-US" sz="3200" dirty="0">
                <a:latin typeface="Times New Roman" panose="02020603050405020304" pitchFamily="18" charset="0"/>
              </a:rPr>
              <a:t> </a:t>
            </a:r>
            <a:r>
              <a:rPr lang="en-US" sz="3200" dirty="0" err="1">
                <a:latin typeface="Times New Roman" panose="02020603050405020304" pitchFamily="18" charset="0"/>
              </a:rPr>
              <a:t>cho</a:t>
            </a:r>
            <a:r>
              <a:rPr lang="en-US" sz="3200" dirty="0">
                <a:latin typeface="Times New Roman" panose="02020603050405020304" pitchFamily="18" charset="0"/>
              </a:rPr>
              <a:t> </a:t>
            </a:r>
            <a:r>
              <a:rPr lang="en-US" sz="3200" dirty="0" err="1">
                <a:latin typeface="Times New Roman" panose="02020603050405020304" pitchFamily="18" charset="0"/>
              </a:rPr>
              <a:t>phong</a:t>
            </a:r>
            <a:r>
              <a:rPr lang="en-US" sz="3200" dirty="0">
                <a:latin typeface="Times New Roman" panose="02020603050405020304" pitchFamily="18" charset="0"/>
              </a:rPr>
              <a:t> </a:t>
            </a:r>
            <a:r>
              <a:rPr lang="en-US" sz="3200" dirty="0" err="1">
                <a:latin typeface="Times New Roman" panose="02020603050405020304" pitchFamily="18" charset="0"/>
              </a:rPr>
              <a:t>tr</a:t>
            </a:r>
            <a:r>
              <a:rPr lang="en-US" sz="3200" dirty="0" err="1">
                <a:latin typeface="Times New Roman" panose="02020603050405020304" pitchFamily="18" charset="0"/>
                <a:cs typeface="Times New Roman" panose="02020603050405020304" pitchFamily="18" charset="0"/>
              </a:rPr>
              <a:t>à</a:t>
            </a:r>
            <a:r>
              <a:rPr lang="en-US" sz="3200" dirty="0" err="1">
                <a:latin typeface="Times New Roman" panose="02020603050405020304" pitchFamily="18" charset="0"/>
              </a:rPr>
              <a:t>o</a:t>
            </a:r>
            <a:r>
              <a:rPr lang="en-US" sz="3200" dirty="0">
                <a:latin typeface="Times New Roman" panose="02020603050405020304" pitchFamily="18" charset="0"/>
              </a:rPr>
              <a:t> </a:t>
            </a:r>
            <a:r>
              <a:rPr lang="en-US" sz="3200" dirty="0" err="1">
                <a:latin typeface="Times New Roman" panose="02020603050405020304" pitchFamily="18" charset="0"/>
              </a:rPr>
              <a:t>đấu</a:t>
            </a:r>
            <a:r>
              <a:rPr lang="en-US" sz="3200" dirty="0">
                <a:latin typeface="Times New Roman" panose="02020603050405020304" pitchFamily="18" charset="0"/>
              </a:rPr>
              <a:t> </a:t>
            </a:r>
            <a:r>
              <a:rPr lang="en-US" sz="3200" dirty="0" err="1">
                <a:latin typeface="Times New Roman" panose="02020603050405020304" pitchFamily="18" charset="0"/>
              </a:rPr>
              <a:t>tranh</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to</a:t>
            </a:r>
            <a:r>
              <a:rPr lang="en-US" sz="3200" dirty="0" err="1">
                <a:latin typeface="Times New Roman" panose="02020603050405020304" pitchFamily="18" charset="0"/>
                <a:cs typeface="Times New Roman" panose="02020603050405020304" pitchFamily="18" charset="0"/>
              </a:rPr>
              <a:t>à</a:t>
            </a:r>
            <a:r>
              <a:rPr lang="en-US" sz="3200" dirty="0" err="1">
                <a:latin typeface="Times New Roman" panose="02020603050405020304" pitchFamily="18" charset="0"/>
              </a:rPr>
              <a:t>n</a:t>
            </a:r>
            <a:r>
              <a:rPr lang="en-US" sz="3200" dirty="0">
                <a:latin typeface="Times New Roman" panose="02020603050405020304" pitchFamily="18" charset="0"/>
              </a:rPr>
              <a:t> </a:t>
            </a:r>
            <a:r>
              <a:rPr lang="en-US" sz="3200" dirty="0" err="1">
                <a:latin typeface="Times New Roman" panose="02020603050405020304" pitchFamily="18" charset="0"/>
              </a:rPr>
              <a:t>dân</a:t>
            </a:r>
            <a:r>
              <a:rPr lang="en-US" sz="3200" dirty="0">
                <a:latin typeface="Times New Roman" panose="02020603050405020304" pitchFamily="18" charset="0"/>
              </a:rPr>
              <a:t>.</a:t>
            </a:r>
            <a:endParaRPr lang="en-US" sz="3200" dirty="0">
              <a:latin typeface="Times New Roman" panose="02020603050405020304" pitchFamily="18" charset="0"/>
            </a:endParaRPr>
          </a:p>
          <a:p>
            <a:pPr algn="just" eaLnBrk="1" hangingPunct="1">
              <a:spcBef>
                <a:spcPts val="600"/>
              </a:spcBef>
              <a:buFontTx/>
              <a:buAutoNum type="alphaUcPeriod"/>
            </a:pPr>
            <a:r>
              <a:rPr lang="en-US" sz="3200" dirty="0" err="1">
                <a:latin typeface="Times New Roman" panose="02020603050405020304" pitchFamily="18" charset="0"/>
              </a:rPr>
              <a:t>Phá</a:t>
            </a:r>
            <a:r>
              <a:rPr lang="en-US" sz="3200" dirty="0">
                <a:latin typeface="Times New Roman" panose="02020603050405020304" pitchFamily="18" charset="0"/>
              </a:rPr>
              <a:t> tan </a:t>
            </a:r>
            <a:r>
              <a:rPr lang="en-US" sz="3200" dirty="0" err="1">
                <a:latin typeface="Times New Roman" panose="02020603050405020304" pitchFamily="18" charset="0"/>
              </a:rPr>
              <a:t>âm</a:t>
            </a:r>
            <a:r>
              <a:rPr lang="en-US" sz="3200" dirty="0">
                <a:latin typeface="Times New Roman" panose="02020603050405020304" pitchFamily="18" charset="0"/>
              </a:rPr>
              <a:t> </a:t>
            </a:r>
            <a:r>
              <a:rPr lang="en-US" sz="3200" dirty="0" err="1">
                <a:latin typeface="Times New Roman" panose="02020603050405020304" pitchFamily="18" charset="0"/>
              </a:rPr>
              <a:t>mưu</a:t>
            </a:r>
            <a:r>
              <a:rPr lang="en-US" sz="3200" dirty="0">
                <a:latin typeface="Times New Roman" panose="02020603050405020304" pitchFamily="18" charset="0"/>
              </a:rPr>
              <a:t> </a:t>
            </a:r>
            <a:r>
              <a:rPr lang="en-US" sz="3200" dirty="0" err="1">
                <a:latin typeface="Times New Roman" panose="02020603050405020304" pitchFamily="18" charset="0"/>
              </a:rPr>
              <a:t>đánh</a:t>
            </a:r>
            <a:r>
              <a:rPr lang="en-US" sz="3200" dirty="0">
                <a:latin typeface="Times New Roman" panose="02020603050405020304" pitchFamily="18" charset="0"/>
              </a:rPr>
              <a:t> </a:t>
            </a:r>
            <a:r>
              <a:rPr lang="en-US" sz="3200" dirty="0" err="1">
                <a:latin typeface="Times New Roman" panose="02020603050405020304" pitchFamily="18" charset="0"/>
              </a:rPr>
              <a:t>nhanh</a:t>
            </a:r>
            <a:r>
              <a:rPr lang="en-US" sz="3200" dirty="0">
                <a:latin typeface="Times New Roman" panose="02020603050405020304" pitchFamily="18" charset="0"/>
              </a:rPr>
              <a:t> </a:t>
            </a:r>
            <a:r>
              <a:rPr lang="en-US" sz="3200" dirty="0" err="1">
                <a:latin typeface="Times New Roman" panose="02020603050405020304" pitchFamily="18" charset="0"/>
              </a:rPr>
              <a:t>thắng</a:t>
            </a:r>
            <a:r>
              <a:rPr lang="en-US" sz="3200" dirty="0">
                <a:latin typeface="Times New Roman" panose="02020603050405020304" pitchFamily="18" charset="0"/>
              </a:rPr>
              <a:t> </a:t>
            </a:r>
            <a:r>
              <a:rPr lang="en-US" sz="3200" dirty="0" err="1">
                <a:latin typeface="Times New Roman" panose="02020603050405020304" pitchFamily="18" charset="0"/>
              </a:rPr>
              <a:t>nhanh</a:t>
            </a:r>
            <a:r>
              <a:rPr lang="en-US" sz="3200" dirty="0">
                <a:latin typeface="Times New Roman" panose="02020603050405020304" pitchFamily="18" charset="0"/>
              </a:rPr>
              <a:t>, </a:t>
            </a:r>
            <a:r>
              <a:rPr lang="en-US" sz="3200" dirty="0" err="1">
                <a:latin typeface="Times New Roman" panose="02020603050405020304" pitchFamily="18" charset="0"/>
              </a:rPr>
              <a:t>kết</a:t>
            </a:r>
            <a:r>
              <a:rPr lang="en-US" sz="3200" dirty="0">
                <a:latin typeface="Times New Roman" panose="02020603050405020304" pitchFamily="18" charset="0"/>
              </a:rPr>
              <a:t> </a:t>
            </a:r>
            <a:r>
              <a:rPr lang="en-US" sz="3200" dirty="0" err="1">
                <a:latin typeface="Times New Roman" panose="02020603050405020304" pitchFamily="18" charset="0"/>
              </a:rPr>
              <a:t>thúc</a:t>
            </a:r>
            <a:r>
              <a:rPr lang="en-US" sz="3200" dirty="0">
                <a:latin typeface="Times New Roman" panose="02020603050405020304" pitchFamily="18" charset="0"/>
              </a:rPr>
              <a:t> </a:t>
            </a:r>
            <a:r>
              <a:rPr lang="en-US" sz="3200" dirty="0" err="1">
                <a:latin typeface="Times New Roman" panose="02020603050405020304" pitchFamily="18" charset="0"/>
              </a:rPr>
              <a:t>chiến</a:t>
            </a:r>
            <a:r>
              <a:rPr lang="en-US" sz="3200" dirty="0">
                <a:latin typeface="Times New Roman" panose="02020603050405020304" pitchFamily="18" charset="0"/>
              </a:rPr>
              <a:t> </a:t>
            </a:r>
            <a:r>
              <a:rPr lang="en-US" sz="3200" dirty="0" err="1">
                <a:latin typeface="Times New Roman" panose="02020603050405020304" pitchFamily="18" charset="0"/>
              </a:rPr>
              <a:t>tranh</a:t>
            </a:r>
            <a:r>
              <a:rPr lang="en-US" sz="3200" dirty="0">
                <a:latin typeface="Times New Roman" panose="02020603050405020304" pitchFamily="18" charset="0"/>
              </a:rPr>
              <a:t> </a:t>
            </a:r>
            <a:r>
              <a:rPr lang="en-US" sz="3200" dirty="0" err="1">
                <a:latin typeface="Times New Roman" panose="02020603050405020304" pitchFamily="18" charset="0"/>
              </a:rPr>
              <a:t>của</a:t>
            </a:r>
            <a:r>
              <a:rPr lang="en-US" sz="3200" dirty="0">
                <a:latin typeface="Times New Roman" panose="02020603050405020304" pitchFamily="18" charset="0"/>
              </a:rPr>
              <a:t> </a:t>
            </a:r>
            <a:r>
              <a:rPr lang="en-US" sz="3200" dirty="0" err="1">
                <a:latin typeface="Times New Roman" panose="02020603050405020304" pitchFamily="18" charset="0"/>
              </a:rPr>
              <a:t>thực</a:t>
            </a:r>
            <a:r>
              <a:rPr lang="en-US" sz="3200" dirty="0">
                <a:latin typeface="Times New Roman" panose="02020603050405020304" pitchFamily="18" charset="0"/>
              </a:rPr>
              <a:t> </a:t>
            </a:r>
            <a:r>
              <a:rPr lang="en-US" sz="3200" dirty="0" err="1">
                <a:latin typeface="Times New Roman" panose="02020603050405020304" pitchFamily="18" charset="0"/>
              </a:rPr>
              <a:t>dân</a:t>
            </a:r>
            <a:r>
              <a:rPr lang="en-US" sz="3200" dirty="0">
                <a:latin typeface="Times New Roman" panose="02020603050405020304" pitchFamily="18" charset="0"/>
              </a:rPr>
              <a:t> </a:t>
            </a:r>
            <a:r>
              <a:rPr lang="en-US" sz="3200" dirty="0" err="1">
                <a:latin typeface="Times New Roman" panose="02020603050405020304" pitchFamily="18" charset="0"/>
              </a:rPr>
              <a:t>Pháp</a:t>
            </a:r>
            <a:r>
              <a:rPr lang="en-US" sz="3200" dirty="0">
                <a:latin typeface="Times New Roman" panose="02020603050405020304" pitchFamily="18" charset="0"/>
              </a:rPr>
              <a:t>. </a:t>
            </a:r>
            <a:r>
              <a:rPr lang="en-US" sz="3200" dirty="0" err="1">
                <a:latin typeface="Times New Roman" panose="02020603050405020304" pitchFamily="18" charset="0"/>
              </a:rPr>
              <a:t>Cơ</a:t>
            </a:r>
            <a:r>
              <a:rPr lang="en-US" sz="3200" dirty="0">
                <a:latin typeface="Times New Roman" panose="02020603050405020304" pitchFamily="18" charset="0"/>
              </a:rPr>
              <a:t> </a:t>
            </a:r>
            <a:r>
              <a:rPr lang="en-US" sz="3200" dirty="0" err="1">
                <a:latin typeface="Times New Roman" panose="02020603050405020304" pitchFamily="18" charset="0"/>
              </a:rPr>
              <a:t>quan</a:t>
            </a:r>
            <a:r>
              <a:rPr lang="en-US" sz="3200" dirty="0">
                <a:latin typeface="Times New Roman" panose="02020603050405020304" pitchFamily="18" charset="0"/>
              </a:rPr>
              <a:t> </a:t>
            </a:r>
            <a:r>
              <a:rPr lang="en-US" sz="3200" dirty="0" err="1">
                <a:latin typeface="Times New Roman" panose="02020603050405020304" pitchFamily="18" charset="0"/>
              </a:rPr>
              <a:t>đầu</a:t>
            </a:r>
            <a:r>
              <a:rPr lang="en-US" sz="3200" dirty="0">
                <a:latin typeface="Times New Roman" panose="02020603050405020304" pitchFamily="18" charset="0"/>
              </a:rPr>
              <a:t> </a:t>
            </a:r>
            <a:r>
              <a:rPr lang="en-US" sz="3200" dirty="0" smtClean="0">
                <a:latin typeface="Times New Roman" panose="02020603050405020304" pitchFamily="18" charset="0"/>
              </a:rPr>
              <a:t>n</a:t>
            </a:r>
            <a:r>
              <a:rPr lang="vi-VN" sz="3200" dirty="0" smtClean="0">
                <a:latin typeface="Times New Roman" panose="02020603050405020304" pitchFamily="18" charset="0"/>
              </a:rPr>
              <a:t>ão</a:t>
            </a:r>
            <a:r>
              <a:rPr lang="en-US" sz="3200" dirty="0" smtClean="0">
                <a:latin typeface="Times New Roman" panose="02020603050405020304" pitchFamily="18" charset="0"/>
              </a:rPr>
              <a:t> </a:t>
            </a:r>
            <a:r>
              <a:rPr lang="en-US" sz="3200" dirty="0" err="1">
                <a:latin typeface="Times New Roman" panose="02020603050405020304" pitchFamily="18" charset="0"/>
              </a:rPr>
              <a:t>kháng</a:t>
            </a:r>
            <a:r>
              <a:rPr lang="en-US" sz="3200" dirty="0">
                <a:latin typeface="Times New Roman" panose="02020603050405020304" pitchFamily="18" charset="0"/>
              </a:rPr>
              <a:t> </a:t>
            </a:r>
            <a:r>
              <a:rPr lang="en-US" sz="3200" dirty="0" err="1">
                <a:latin typeface="Times New Roman" panose="02020603050405020304" pitchFamily="18" charset="0"/>
              </a:rPr>
              <a:t>chiến</a:t>
            </a:r>
            <a:r>
              <a:rPr lang="en-US" sz="3200" dirty="0">
                <a:latin typeface="Times New Roman" panose="02020603050405020304" pitchFamily="18" charset="0"/>
              </a:rPr>
              <a:t> </a:t>
            </a:r>
            <a:r>
              <a:rPr lang="en-US" sz="3200" dirty="0" err="1">
                <a:latin typeface="Times New Roman" panose="02020603050405020304" pitchFamily="18" charset="0"/>
              </a:rPr>
              <a:t>tại</a:t>
            </a:r>
            <a:r>
              <a:rPr lang="en-US" sz="3200" dirty="0">
                <a:latin typeface="Times New Roman" panose="02020603050405020304" pitchFamily="18" charset="0"/>
              </a:rPr>
              <a:t> </a:t>
            </a:r>
            <a:r>
              <a:rPr lang="en-US" sz="3200" dirty="0" err="1">
                <a:latin typeface="Times New Roman" panose="02020603050405020304" pitchFamily="18" charset="0"/>
              </a:rPr>
              <a:t>Việt</a:t>
            </a:r>
            <a:r>
              <a:rPr lang="en-US" sz="3200" dirty="0">
                <a:latin typeface="Times New Roman" panose="02020603050405020304" pitchFamily="18" charset="0"/>
              </a:rPr>
              <a:t> </a:t>
            </a:r>
            <a:r>
              <a:rPr lang="en-US" sz="3200" dirty="0" err="1">
                <a:latin typeface="Times New Roman" panose="02020603050405020304" pitchFamily="18" charset="0"/>
              </a:rPr>
              <a:t>Bắc</a:t>
            </a:r>
            <a:r>
              <a:rPr lang="en-US" sz="3200" dirty="0">
                <a:latin typeface="Times New Roman" panose="02020603050405020304" pitchFamily="18" charset="0"/>
              </a:rPr>
              <a:t> </a:t>
            </a:r>
            <a:r>
              <a:rPr lang="en-US" sz="3200" dirty="0" err="1">
                <a:latin typeface="Times New Roman" panose="02020603050405020304" pitchFamily="18" charset="0"/>
              </a:rPr>
              <a:t>được</a:t>
            </a:r>
            <a:r>
              <a:rPr lang="en-US" sz="3200" dirty="0">
                <a:latin typeface="Times New Roman" panose="02020603050405020304" pitchFamily="18" charset="0"/>
              </a:rPr>
              <a:t> </a:t>
            </a:r>
            <a:r>
              <a:rPr lang="en-US" sz="3200" dirty="0" err="1">
                <a:latin typeface="Times New Roman" panose="02020603050405020304" pitchFamily="18" charset="0"/>
              </a:rPr>
              <a:t>bảo</a:t>
            </a:r>
            <a:r>
              <a:rPr lang="en-US" sz="3200" dirty="0">
                <a:latin typeface="Times New Roman" panose="02020603050405020304" pitchFamily="18" charset="0"/>
              </a:rPr>
              <a:t> </a:t>
            </a:r>
            <a:r>
              <a:rPr lang="en-US" sz="3200" dirty="0" err="1">
                <a:latin typeface="Times New Roman" panose="02020603050405020304" pitchFamily="18" charset="0"/>
              </a:rPr>
              <a:t>vệ</a:t>
            </a:r>
            <a:r>
              <a:rPr lang="en-US" sz="3200" dirty="0">
                <a:latin typeface="Times New Roman" panose="02020603050405020304" pitchFamily="18" charset="0"/>
              </a:rPr>
              <a:t> </a:t>
            </a:r>
            <a:r>
              <a:rPr lang="en-US" sz="3200" dirty="0" err="1">
                <a:latin typeface="Times New Roman" panose="02020603050405020304" pitchFamily="18" charset="0"/>
              </a:rPr>
              <a:t>vững</a:t>
            </a:r>
            <a:r>
              <a:rPr lang="en-US" sz="3200" dirty="0">
                <a:latin typeface="Times New Roman" panose="02020603050405020304" pitchFamily="18" charset="0"/>
              </a:rPr>
              <a:t> </a:t>
            </a:r>
            <a:r>
              <a:rPr lang="en-US" sz="3200" dirty="0" err="1">
                <a:latin typeface="Times New Roman" panose="02020603050405020304" pitchFamily="18" charset="0"/>
              </a:rPr>
              <a:t>chắc</a:t>
            </a:r>
            <a:r>
              <a:rPr lang="en-US" sz="3200" dirty="0">
                <a:latin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Oval 5"/>
          <p:cNvSpPr>
            <a:spLocks noChangeArrowheads="1"/>
          </p:cNvSpPr>
          <p:nvPr/>
        </p:nvSpPr>
        <p:spPr bwMode="auto">
          <a:xfrm>
            <a:off x="1682115" y="4075748"/>
            <a:ext cx="381000" cy="400050"/>
          </a:xfrm>
          <a:prstGeom prst="ellipse">
            <a:avLst/>
          </a:prstGeom>
          <a:noFill/>
          <a:ln w="38100">
            <a:solidFill>
              <a:srgbClr val="FF0000"/>
            </a:solidFill>
            <a:round/>
          </a:ln>
          <a:effectLst>
            <a:prstShdw prst="shdw17" dist="17961" dir="2700000">
              <a:schemeClr val="bg2"/>
            </a:prstShdw>
          </a:effectLst>
          <a:extLst>
            <a:ext uri="{909E8E84-426E-40DD-AFC4-6F175D3DCCD1}">
              <a14:hiddenFill xmlns:a14="http://schemas.microsoft.com/office/drawing/2010/main">
                <a:solidFill>
                  <a:srgbClr val="FFFFFF"/>
                </a:solidFill>
              </a14:hiddenFill>
            </a:ext>
          </a:extLst>
        </p:spPr>
        <p:txBody>
          <a:bodyPr/>
          <a:p>
            <a:pPr eaLnBrk="0" hangingPunct="0"/>
            <a:endParaRPr lang="vi-VN"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ppt_x</p:attrName>
                                        </p:attrNameLst>
                                      </p:cBhvr>
                                      <p:tavLst>
                                        <p:tav tm="0">
                                          <p:val>
                                            <p:strVal val="#ppt_x-.2"/>
                                          </p:val>
                                        </p:tav>
                                        <p:tav tm="100000">
                                          <p:val>
                                            <p:strVal val="#ppt_x"/>
                                          </p:val>
                                        </p:tav>
                                      </p:tavLst>
                                    </p:anim>
                                    <p:anim calcmode="lin" valueType="num">
                                      <p:cBhvr>
                                        <p:cTn id="8"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09" name="Text Box 59"/>
          <p:cNvSpPr txBox="1">
            <a:spLocks noChangeArrowheads="1"/>
          </p:cNvSpPr>
          <p:nvPr/>
        </p:nvSpPr>
        <p:spPr bwMode="auto">
          <a:xfrm>
            <a:off x="2438083" y="741521"/>
            <a:ext cx="73152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spcBef>
                <a:spcPct val="50000"/>
              </a:spcBef>
            </a:pPr>
            <a:r>
              <a:rPr lang="en-US" sz="3200" b="1" i="1" dirty="0" smtClean="0">
                <a:solidFill>
                  <a:srgbClr val="3333FF"/>
                </a:solidFill>
              </a:rPr>
              <a:t> </a:t>
            </a:r>
            <a:r>
              <a:rPr lang="en-US" sz="6000" b="1" i="1" u="sng" dirty="0" err="1" smtClean="0">
                <a:solidFill>
                  <a:srgbClr val="3333FF"/>
                </a:solidFill>
              </a:rPr>
              <a:t>Lịch</a:t>
            </a:r>
            <a:r>
              <a:rPr lang="en-US" sz="6000" b="1" i="1" u="sng" dirty="0" smtClean="0">
                <a:solidFill>
                  <a:srgbClr val="3333FF"/>
                </a:solidFill>
              </a:rPr>
              <a:t> </a:t>
            </a:r>
            <a:r>
              <a:rPr lang="en-US" sz="6000" b="1" i="1" u="sng" dirty="0" err="1" smtClean="0">
                <a:solidFill>
                  <a:srgbClr val="3333FF"/>
                </a:solidFill>
              </a:rPr>
              <a:t>sử</a:t>
            </a:r>
            <a:r>
              <a:rPr lang="en-US" sz="6000" b="1" i="1" dirty="0" smtClean="0">
                <a:solidFill>
                  <a:srgbClr val="3333FF"/>
                </a:solidFill>
              </a:rPr>
              <a:t>      </a:t>
            </a:r>
            <a:endParaRPr lang="en-US" sz="6000" b="1" i="1" dirty="0" smtClean="0">
              <a:solidFill>
                <a:srgbClr val="3333FF"/>
              </a:solidFill>
            </a:endParaRPr>
          </a:p>
        </p:txBody>
      </p:sp>
      <p:sp>
        <p:nvSpPr>
          <p:cNvPr id="3127" name="WordArt 55"/>
          <p:cNvSpPr>
            <a:spLocks noChangeArrowheads="1" noChangeShapeType="1" noTextEdit="1"/>
          </p:cNvSpPr>
          <p:nvPr/>
        </p:nvSpPr>
        <p:spPr bwMode="auto">
          <a:xfrm>
            <a:off x="2225781" y="2245360"/>
            <a:ext cx="8217392" cy="1371564"/>
          </a:xfrm>
          <a:prstGeom prst="rect">
            <a:avLst/>
          </a:prstGeom>
        </p:spPr>
        <p:txBody>
          <a:bodyPr wrap="none" fromWordArt="1">
            <a:prstTxWarp prst="textPlain">
              <a:avLst>
                <a:gd name="adj" fmla="val 50000"/>
              </a:avLst>
            </a:prstTxWarp>
          </a:bodyPr>
          <a:p>
            <a:pPr algn="ctr"/>
            <a:r>
              <a:rPr lang="vi-VN" sz="3900" b="1" kern="10" dirty="0" smtClean="0">
                <a:ln w="12700">
                  <a:solidFill>
                    <a:srgbClr val="FF0101"/>
                  </a:solidFill>
                  <a:round/>
                </a:ln>
                <a:solidFill>
                  <a:srgbClr val="FF0101">
                    <a:alpha val="50195"/>
                  </a:srgbClr>
                </a:solidFill>
                <a:effectLst>
                  <a:outerShdw dist="45791" dir="2021404" algn="ctr" rotWithShape="0">
                    <a:srgbClr val="9999FF"/>
                  </a:outerShdw>
                </a:effectLst>
                <a:latin typeface="Times New Roman" panose="02020603050405020304"/>
                <a:cs typeface="Times New Roman" panose="02020603050405020304"/>
              </a:rPr>
              <a:t>Chiến thắng Biên giới thu - đông 1950</a:t>
            </a:r>
            <a:endParaRPr lang="en-GB" sz="3900" b="1" kern="10" dirty="0" smtClean="0">
              <a:ln w="12700">
                <a:solidFill>
                  <a:srgbClr val="FF0101"/>
                </a:solidFill>
                <a:round/>
              </a:ln>
              <a:solidFill>
                <a:srgbClr val="FF0101">
                  <a:alpha val="50195"/>
                </a:srgbClr>
              </a:solidFill>
              <a:effectLst>
                <a:outerShdw dist="45791" dir="2021404" algn="ctr" rotWithShape="0">
                  <a:srgbClr val="9999FF"/>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3127"/>
                                        </p:tgtEl>
                                        <p:attrNameLst>
                                          <p:attrName>style.visibility</p:attrName>
                                        </p:attrNameLst>
                                      </p:cBhvr>
                                      <p:to>
                                        <p:strVal val="visible"/>
                                      </p:to>
                                    </p:set>
                                    <p:anim calcmode="lin" valueType="num">
                                      <p:cBhvr>
                                        <p:cTn id="7" dur="5000" fill="hold"/>
                                        <p:tgtEl>
                                          <p:spTgt spid="3127"/>
                                        </p:tgtEl>
                                        <p:attrNameLst>
                                          <p:attrName>ppt_w</p:attrName>
                                        </p:attrNameLst>
                                      </p:cBhvr>
                                      <p:tavLst>
                                        <p:tav tm="0" fmla="#ppt_w*sin(2.5*pi*$)">
                                          <p:val>
                                            <p:fltVal val="0"/>
                                          </p:val>
                                        </p:tav>
                                        <p:tav tm="100000">
                                          <p:val>
                                            <p:fltVal val="1"/>
                                          </p:val>
                                        </p:tav>
                                      </p:tavLst>
                                    </p:anim>
                                    <p:anim calcmode="lin" valueType="num">
                                      <p:cBhvr>
                                        <p:cTn id="8" dur="5000" fill="hold"/>
                                        <p:tgtEl>
                                          <p:spTgt spid="312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8" name="Rectangle 9"/>
          <p:cNvSpPr/>
          <p:nvPr/>
        </p:nvSpPr>
        <p:spPr>
          <a:xfrm>
            <a:off x="1981200" y="47625"/>
            <a:ext cx="8153400" cy="953135"/>
          </a:xfrm>
          <a:prstGeom prst="rect">
            <a:avLst/>
          </a:prstGeom>
          <a:noFill/>
          <a:ln w="9525">
            <a:noFill/>
          </a:ln>
        </p:spPr>
        <p:txBody>
          <a:bodyPr>
            <a:spAutoFit/>
          </a:bodyPr>
          <a:p>
            <a:pPr algn="ctr"/>
            <a:r>
              <a:rPr sz="2800" b="1" u="sng" dirty="0">
                <a:solidFill>
                  <a:srgbClr val="0000FF"/>
                </a:solidFill>
                <a:latin typeface="Times New Roman" panose="02020603050405020304" pitchFamily="18" charset="0"/>
              </a:rPr>
              <a:t>Lịch sử</a:t>
            </a:r>
            <a:endParaRPr sz="2800" b="1" u="sng" dirty="0">
              <a:solidFill>
                <a:srgbClr val="0000FF"/>
              </a:solidFill>
              <a:latin typeface="Times New Roman" panose="02020603050405020304" pitchFamily="18" charset="0"/>
            </a:endParaRPr>
          </a:p>
          <a:p>
            <a:r>
              <a:rPr sz="2800" b="1" dirty="0">
                <a:solidFill>
                  <a:srgbClr val="0000FF"/>
                </a:solidFill>
                <a:latin typeface="Times New Roman" panose="02020603050405020304" pitchFamily="18" charset="0"/>
              </a:rPr>
              <a:t>        </a:t>
            </a:r>
            <a:r>
              <a:rPr sz="2800" b="1" dirty="0">
                <a:solidFill>
                  <a:srgbClr val="FF0000"/>
                </a:solidFill>
                <a:latin typeface="Times New Roman" panose="02020603050405020304" pitchFamily="18" charset="0"/>
              </a:rPr>
              <a:t>Chiến thắng Biên giới thu-đông 1950</a:t>
            </a:r>
            <a:endParaRPr sz="2800" dirty="0">
              <a:solidFill>
                <a:srgbClr val="FF0000"/>
              </a:solidFill>
              <a:latin typeface="Arial" panose="020B0604020202020204" pitchFamily="34" charset="0"/>
            </a:endParaRPr>
          </a:p>
        </p:txBody>
      </p:sp>
      <p:sp>
        <p:nvSpPr>
          <p:cNvPr id="4" name="Rectangle 3"/>
          <p:cNvSpPr/>
          <p:nvPr/>
        </p:nvSpPr>
        <p:spPr>
          <a:xfrm>
            <a:off x="902970" y="1393825"/>
            <a:ext cx="10497820" cy="1076325"/>
          </a:xfrm>
          <a:prstGeom prst="rect">
            <a:avLst/>
          </a:prstGeom>
        </p:spPr>
        <p:txBody>
          <a:bodyPr wrap="square">
            <a:spAutoFit/>
          </a:bodyPr>
          <a:p>
            <a:pPr algn="just"/>
            <a:r>
              <a:rPr lang="en-US" sz="3200" b="1" dirty="0" err="1">
                <a:solidFill>
                  <a:srgbClr val="0000FF"/>
                </a:solidFill>
                <a:latin typeface="Times New Roman" panose="02020603050405020304" pitchFamily="18" charset="0"/>
              </a:rPr>
              <a:t>Hoạt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động</a:t>
            </a:r>
            <a:r>
              <a:rPr lang="en-US" sz="3200" b="1" dirty="0">
                <a:solidFill>
                  <a:srgbClr val="0000FF"/>
                </a:solidFill>
                <a:latin typeface="Times New Roman" panose="02020603050405020304" pitchFamily="18" charset="0"/>
              </a:rPr>
              <a:t> 1: </a:t>
            </a:r>
            <a:r>
              <a:rPr lang="en-US" sz="3200" b="1" dirty="0" err="1">
                <a:solidFill>
                  <a:srgbClr val="FF0000"/>
                </a:solidFill>
                <a:latin typeface="Times New Roman" panose="02020603050405020304" pitchFamily="18" charset="0"/>
              </a:rPr>
              <a:t>Nguyên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nhân</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mục</a:t>
            </a:r>
            <a:r>
              <a:rPr lang="en-US" sz="3200" b="1" dirty="0">
                <a:solidFill>
                  <a:srgbClr val="FF0000"/>
                </a:solidFill>
                <a:latin typeface="Times New Roman" panose="02020603050405020304" pitchFamily="18" charset="0"/>
              </a:rPr>
              <a:t> </a:t>
            </a:r>
            <a:r>
              <a:rPr lang="en-US" sz="3200" b="1" dirty="0" err="1">
                <a:solidFill>
                  <a:srgbClr val="FF0000"/>
                </a:solidFill>
                <a:latin typeface="Times New Roman" panose="02020603050405020304" pitchFamily="18" charset="0"/>
              </a:rPr>
              <a:t>đích</a:t>
            </a:r>
            <a:r>
              <a:rPr lang="vi-VN" sz="3200" b="1" dirty="0">
                <a:solidFill>
                  <a:srgbClr val="FF0000"/>
                </a:solidFill>
                <a:latin typeface="Times New Roman" panose="02020603050405020304" pitchFamily="18" charset="0"/>
              </a:rPr>
              <a:t> của chiến dịch biên giới thu - đông 1950</a:t>
            </a:r>
            <a:endParaRPr lang="vi-VN" sz="3200" b="1" dirty="0">
              <a:solidFill>
                <a:srgbClr val="FF0000"/>
              </a:solidFill>
              <a:latin typeface="Times New Roman" panose="02020603050405020304" pitchFamily="18" charset="0"/>
            </a:endParaRPr>
          </a:p>
        </p:txBody>
      </p:sp>
      <p:sp>
        <p:nvSpPr>
          <p:cNvPr id="5" name="Rectangle 4"/>
          <p:cNvSpPr/>
          <p:nvPr/>
        </p:nvSpPr>
        <p:spPr>
          <a:xfrm>
            <a:off x="1522207" y="2863236"/>
            <a:ext cx="8534176" cy="629920"/>
          </a:xfrm>
          <a:prstGeom prst="rect">
            <a:avLst/>
          </a:prstGeom>
        </p:spPr>
        <p:txBody>
          <a:bodyPr wrap="square">
            <a:spAutoFit/>
          </a:bodyPr>
          <a:p>
            <a:pPr>
              <a:spcBef>
                <a:spcPct val="50000"/>
              </a:spcBef>
            </a:pPr>
            <a:r>
              <a:rPr lang="vi-VN" sz="3500" b="1" i="1" dirty="0">
                <a:solidFill>
                  <a:prstClr val="black"/>
                </a:solidFill>
                <a:latin typeface="Times New Roman" panose="02020603050405020304" pitchFamily="18" charset="0"/>
              </a:rPr>
              <a:t>1</a:t>
            </a:r>
            <a:r>
              <a:rPr lang="vi-VN" sz="3500" b="1" i="1" dirty="0" smtClean="0">
                <a:solidFill>
                  <a:prstClr val="black"/>
                </a:solidFill>
                <a:latin typeface="Times New Roman" panose="02020603050405020304" pitchFamily="18" charset="0"/>
              </a:rPr>
              <a:t>.</a:t>
            </a:r>
            <a:r>
              <a:rPr lang="en-US" sz="3500" b="1" i="1" dirty="0" smtClean="0">
                <a:solidFill>
                  <a:prstClr val="black"/>
                </a:solidFill>
                <a:latin typeface="Times New Roman" panose="02020603050405020304" pitchFamily="18" charset="0"/>
              </a:rPr>
              <a:t> </a:t>
            </a:r>
            <a:r>
              <a:rPr lang="en-US" sz="3500" b="1" i="1" dirty="0" err="1">
                <a:solidFill>
                  <a:prstClr val="black"/>
                </a:solidFill>
                <a:latin typeface="Times New Roman" panose="02020603050405020304" pitchFamily="18" charset="0"/>
              </a:rPr>
              <a:t>T</a:t>
            </a:r>
            <a:r>
              <a:rPr lang="en-US" sz="3500" b="1" i="1" dirty="0" err="1" smtClean="0">
                <a:solidFill>
                  <a:prstClr val="black"/>
                </a:solidFill>
                <a:latin typeface="Times New Roman" panose="02020603050405020304" pitchFamily="18" charset="0"/>
              </a:rPr>
              <a:t>hực</a:t>
            </a:r>
            <a:r>
              <a:rPr lang="en-US" sz="3500" b="1" i="1" dirty="0" smtClean="0">
                <a:solidFill>
                  <a:prstClr val="black"/>
                </a:solidFill>
                <a:latin typeface="Times New Roman" panose="02020603050405020304" pitchFamily="18" charset="0"/>
              </a:rPr>
              <a:t> </a:t>
            </a:r>
            <a:r>
              <a:rPr lang="en-US" sz="3500" b="1" i="1" dirty="0" err="1">
                <a:solidFill>
                  <a:prstClr val="black"/>
                </a:solidFill>
                <a:latin typeface="Times New Roman" panose="02020603050405020304" pitchFamily="18" charset="0"/>
              </a:rPr>
              <a:t>dân</a:t>
            </a:r>
            <a:r>
              <a:rPr lang="en-US" sz="3500" b="1" i="1" dirty="0">
                <a:solidFill>
                  <a:prstClr val="black"/>
                </a:solidFill>
                <a:latin typeface="Times New Roman" panose="02020603050405020304" pitchFamily="18" charset="0"/>
              </a:rPr>
              <a:t> </a:t>
            </a:r>
            <a:r>
              <a:rPr lang="en-US" sz="3500" b="1" i="1" dirty="0" err="1">
                <a:solidFill>
                  <a:prstClr val="black"/>
                </a:solidFill>
                <a:latin typeface="Times New Roman" panose="02020603050405020304" pitchFamily="18" charset="0"/>
              </a:rPr>
              <a:t>Pháp</a:t>
            </a:r>
            <a:r>
              <a:rPr lang="en-US" sz="3500" b="1" i="1" dirty="0">
                <a:solidFill>
                  <a:prstClr val="black"/>
                </a:solidFill>
                <a:latin typeface="Times New Roman" panose="02020603050405020304" pitchFamily="18" charset="0"/>
              </a:rPr>
              <a:t> </a:t>
            </a:r>
            <a:r>
              <a:rPr lang="vi-VN" sz="3500" b="1" i="1" dirty="0" smtClean="0">
                <a:solidFill>
                  <a:prstClr val="black"/>
                </a:solidFill>
                <a:latin typeface="Times New Roman" panose="02020603050405020304" pitchFamily="18" charset="0"/>
              </a:rPr>
              <a:t>có </a:t>
            </a:r>
            <a:r>
              <a:rPr lang="en-US" sz="3500" b="1" i="1" dirty="0" err="1" smtClean="0">
                <a:solidFill>
                  <a:prstClr val="black"/>
                </a:solidFill>
                <a:latin typeface="Times New Roman" panose="02020603050405020304" pitchFamily="18" charset="0"/>
              </a:rPr>
              <a:t>âm</a:t>
            </a:r>
            <a:r>
              <a:rPr lang="en-US" sz="3500" b="1" i="1" dirty="0" smtClean="0">
                <a:solidFill>
                  <a:prstClr val="black"/>
                </a:solidFill>
                <a:latin typeface="Times New Roman" panose="02020603050405020304" pitchFamily="18" charset="0"/>
              </a:rPr>
              <a:t> </a:t>
            </a:r>
            <a:r>
              <a:rPr lang="en-US" sz="3500" b="1" i="1" dirty="0" err="1">
                <a:solidFill>
                  <a:prstClr val="black"/>
                </a:solidFill>
                <a:latin typeface="Times New Roman" panose="02020603050405020304" pitchFamily="18" charset="0"/>
              </a:rPr>
              <a:t>mưu</a:t>
            </a:r>
            <a:r>
              <a:rPr lang="en-US" sz="3500" b="1" i="1" dirty="0">
                <a:solidFill>
                  <a:prstClr val="black"/>
                </a:solidFill>
                <a:latin typeface="Times New Roman" panose="02020603050405020304" pitchFamily="18" charset="0"/>
              </a:rPr>
              <a:t> </a:t>
            </a:r>
            <a:r>
              <a:rPr lang="vi-VN" sz="3500" b="1" i="1" dirty="0" smtClean="0">
                <a:solidFill>
                  <a:prstClr val="black"/>
                </a:solidFill>
                <a:latin typeface="Times New Roman" panose="02020603050405020304" pitchFamily="18" charset="0"/>
              </a:rPr>
              <a:t>gì</a:t>
            </a:r>
            <a:r>
              <a:rPr lang="en-US" sz="3500" b="1" i="1" dirty="0" smtClean="0">
                <a:solidFill>
                  <a:prstClr val="black"/>
                </a:solidFill>
                <a:latin typeface="Times New Roman" panose="02020603050405020304" pitchFamily="18" charset="0"/>
              </a:rPr>
              <a:t>?</a:t>
            </a:r>
            <a:r>
              <a:rPr lang="en-US" sz="2400" b="1" i="1" dirty="0" smtClean="0">
                <a:solidFill>
                  <a:prstClr val="black"/>
                </a:solidFill>
                <a:latin typeface="Times New Roman" panose="02020603050405020304" pitchFamily="18" charset="0"/>
              </a:rPr>
              <a:t> </a:t>
            </a:r>
            <a:endParaRPr lang="en-US" sz="2400" b="1" i="1"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1445895" y="3886200"/>
            <a:ext cx="9833610" cy="1168400"/>
          </a:xfrm>
          <a:prstGeom prst="rect">
            <a:avLst/>
          </a:prstGeom>
        </p:spPr>
        <p:txBody>
          <a:bodyPr wrap="square">
            <a:spAutoFit/>
          </a:bodyPr>
          <a:p>
            <a:pPr algn="just">
              <a:spcBef>
                <a:spcPct val="50000"/>
              </a:spcBef>
            </a:pPr>
            <a:r>
              <a:rPr lang="en-US" sz="3500" b="1" i="1" dirty="0">
                <a:solidFill>
                  <a:prstClr val="black"/>
                </a:solidFill>
                <a:latin typeface="Times New Roman" panose="02020603050405020304" pitchFamily="18" charset="0"/>
                <a:cs typeface="Times New Roman" panose="02020603050405020304" pitchFamily="18" charset="0"/>
              </a:rPr>
              <a:t>2.</a:t>
            </a:r>
            <a:r>
              <a:rPr lang="vi-VN" sz="3500" b="1" i="1" dirty="0">
                <a:solidFill>
                  <a:prstClr val="black"/>
                </a:solidFill>
                <a:latin typeface="Times New Roman" panose="02020603050405020304" pitchFamily="18" charset="0"/>
                <a:cs typeface="Times New Roman" panose="02020603050405020304" pitchFamily="18" charset="0"/>
              </a:rPr>
              <a:t>Trước âm mưu của địch ta có quyết định thế nào? </a:t>
            </a:r>
            <a:r>
              <a:rPr lang="vi-VN" sz="3500" b="1" i="1" dirty="0" smtClean="0">
                <a:solidFill>
                  <a:prstClr val="black"/>
                </a:solidFill>
                <a:latin typeface="Times New Roman" panose="02020603050405020304" pitchFamily="18" charset="0"/>
                <a:cs typeface="Times New Roman" panose="02020603050405020304" pitchFamily="18" charset="0"/>
              </a:rPr>
              <a:t>Và</a:t>
            </a:r>
            <a:r>
              <a:rPr lang="en-US" sz="3500" b="1" i="1" dirty="0" smtClean="0">
                <a:solidFill>
                  <a:prstClr val="black"/>
                </a:solidFill>
                <a:latin typeface="Times New Roman" panose="02020603050405020304" pitchFamily="18" charset="0"/>
                <a:cs typeface="Times New Roman" panose="02020603050405020304" pitchFamily="18" charset="0"/>
              </a:rPr>
              <a:t> </a:t>
            </a:r>
            <a:r>
              <a:rPr lang="vi-VN" sz="3500" b="1" i="1" dirty="0" smtClean="0">
                <a:solidFill>
                  <a:prstClr val="black"/>
                </a:solidFill>
                <a:latin typeface="Times New Roman" panose="02020603050405020304" pitchFamily="18" charset="0"/>
                <a:cs typeface="Times New Roman" panose="02020603050405020304" pitchFamily="18" charset="0"/>
              </a:rPr>
              <a:t>nhằm </a:t>
            </a:r>
            <a:r>
              <a:rPr lang="vi-VN" sz="3500" b="1" i="1" dirty="0">
                <a:solidFill>
                  <a:prstClr val="black"/>
                </a:solidFill>
                <a:latin typeface="Times New Roman" panose="02020603050405020304" pitchFamily="18" charset="0"/>
                <a:cs typeface="Times New Roman" panose="02020603050405020304" pitchFamily="18" charset="0"/>
              </a:rPr>
              <a:t>mục đích gì?</a:t>
            </a:r>
            <a:endParaRPr lang="en-US" sz="3500" b="1" i="1" dirty="0">
              <a:solidFill>
                <a:prstClr val="black"/>
              </a:solidFill>
              <a:latin typeface="Times New Roman" panose="02020603050405020304" pitchFamily="18" charset="0"/>
              <a:cs typeface="Times New Roman" panose="02020603050405020304" pitchFamily="18" charset="0"/>
            </a:endParaRPr>
          </a:p>
        </p:txBody>
      </p:sp>
    </p:spTree>
    <p:custDataLst>
      <p:tags r:id="rId1"/>
    </p:custData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Luoc do chien dich Bien Gioi thu - dong nam 195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54000" y="134952"/>
            <a:ext cx="11734800" cy="6113463"/>
          </a:xfrm>
          <a:prstGeom prst="rect">
            <a:avLst/>
          </a:prstGeom>
          <a:noFill/>
          <a:ln w="57150">
            <a:solidFill>
              <a:srgbClr val="3333FF"/>
            </a:solidFill>
            <a:miter lim="800000"/>
            <a:headEnd/>
            <a:tailEnd/>
          </a:ln>
          <a:extLst>
            <a:ext uri="{909E8E84-426E-40DD-AFC4-6F175D3DCCD1}">
              <a14:hiddenFill xmlns:a14="http://schemas.microsoft.com/office/drawing/2010/main">
                <a:solidFill>
                  <a:srgbClr val="FFFFFF"/>
                </a:solidFill>
              </a14:hiddenFill>
            </a:ext>
          </a:extLst>
        </p:spPr>
      </p:pic>
      <p:sp>
        <p:nvSpPr>
          <p:cNvPr id="6147" name="Freeform 5"/>
          <p:cNvSpPr/>
          <p:nvPr/>
        </p:nvSpPr>
        <p:spPr bwMode="auto">
          <a:xfrm>
            <a:off x="8026425" y="15876"/>
            <a:ext cx="4135967" cy="2346325"/>
          </a:xfrm>
          <a:custGeom>
            <a:avLst/>
            <a:gdLst>
              <a:gd name="T0" fmla="*/ 2147483647 w 1954"/>
              <a:gd name="T1" fmla="*/ 2147483647 h 1478"/>
              <a:gd name="T2" fmla="*/ 2147483647 w 1954"/>
              <a:gd name="T3" fmla="*/ 2147483647 h 1478"/>
              <a:gd name="T4" fmla="*/ 2147483647 w 1954"/>
              <a:gd name="T5" fmla="*/ 2147483647 h 1478"/>
              <a:gd name="T6" fmla="*/ 2147483647 w 1954"/>
              <a:gd name="T7" fmla="*/ 2147483647 h 1478"/>
              <a:gd name="T8" fmla="*/ 2147483647 w 1954"/>
              <a:gd name="T9" fmla="*/ 2147483647 h 1478"/>
              <a:gd name="T10" fmla="*/ 0 w 1954"/>
              <a:gd name="T11" fmla="*/ 2147483647 h 1478"/>
              <a:gd name="T12" fmla="*/ 2147483647 w 1954"/>
              <a:gd name="T13" fmla="*/ 2147483647 h 1478"/>
              <a:gd name="T14" fmla="*/ 2147483647 w 1954"/>
              <a:gd name="T15" fmla="*/ 2147483647 h 1478"/>
              <a:gd name="T16" fmla="*/ 0 60000 65536"/>
              <a:gd name="T17" fmla="*/ 0 60000 65536"/>
              <a:gd name="T18" fmla="*/ 0 60000 65536"/>
              <a:gd name="T19" fmla="*/ 0 60000 65536"/>
              <a:gd name="T20" fmla="*/ 0 60000 65536"/>
              <a:gd name="T21" fmla="*/ 0 60000 65536"/>
              <a:gd name="T22" fmla="*/ 0 60000 65536"/>
              <a:gd name="T23" fmla="*/ 0 60000 65536"/>
              <a:gd name="T24" fmla="*/ 0 w 1954"/>
              <a:gd name="T25" fmla="*/ 0 h 1478"/>
              <a:gd name="T26" fmla="*/ 1954 w 1954"/>
              <a:gd name="T27" fmla="*/ 1478 h 14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54" h="1478">
                <a:moveTo>
                  <a:pt x="77" y="181"/>
                </a:moveTo>
                <a:cubicBezTo>
                  <a:pt x="640" y="185"/>
                  <a:pt x="1237" y="0"/>
                  <a:pt x="1766" y="194"/>
                </a:cubicBezTo>
                <a:cubicBezTo>
                  <a:pt x="1954" y="263"/>
                  <a:pt x="1760" y="595"/>
                  <a:pt x="1754" y="795"/>
                </a:cubicBezTo>
                <a:cubicBezTo>
                  <a:pt x="1753" y="833"/>
                  <a:pt x="1763" y="1119"/>
                  <a:pt x="1715" y="1179"/>
                </a:cubicBezTo>
                <a:cubicBezTo>
                  <a:pt x="1555" y="1379"/>
                  <a:pt x="947" y="1218"/>
                  <a:pt x="947" y="1218"/>
                </a:cubicBezTo>
                <a:cubicBezTo>
                  <a:pt x="637" y="1263"/>
                  <a:pt x="115" y="1478"/>
                  <a:pt x="0" y="1141"/>
                </a:cubicBezTo>
                <a:cubicBezTo>
                  <a:pt x="4" y="923"/>
                  <a:pt x="5" y="706"/>
                  <a:pt x="13" y="488"/>
                </a:cubicBezTo>
                <a:cubicBezTo>
                  <a:pt x="16" y="412"/>
                  <a:pt x="12" y="214"/>
                  <a:pt x="77" y="181"/>
                </a:cubicBezTo>
                <a:close/>
              </a:path>
            </a:pathLst>
          </a:custGeom>
          <a:solidFill>
            <a:schemeClr val="bg1"/>
          </a:solidFill>
          <a:ln w="9525">
            <a:solidFill>
              <a:schemeClr val="bg1"/>
            </a:solidFill>
            <a:round/>
          </a:ln>
        </p:spPr>
        <p:txBody>
          <a:bodyPr/>
          <a:lstStyle/>
          <a:p>
            <a:endParaRPr lang="en-GB" sz="3735" smtClean="0">
              <a:solidFill>
                <a:srgbClr val="000000"/>
              </a:solidFill>
              <a:latin typeface="Times New Roman" panose="02020603050405020304" pitchFamily="18" charset="0"/>
            </a:endParaRPr>
          </a:p>
        </p:txBody>
      </p:sp>
      <p:sp>
        <p:nvSpPr>
          <p:cNvPr id="6148" name="Freeform 6"/>
          <p:cNvSpPr/>
          <p:nvPr/>
        </p:nvSpPr>
        <p:spPr bwMode="auto">
          <a:xfrm>
            <a:off x="11684000" y="1066800"/>
            <a:ext cx="203200" cy="762000"/>
          </a:xfrm>
          <a:custGeom>
            <a:avLst/>
            <a:gdLst>
              <a:gd name="T0" fmla="*/ 2147483647 w 152"/>
              <a:gd name="T1" fmla="*/ 0 h 491"/>
              <a:gd name="T2" fmla="*/ 2147483647 w 152"/>
              <a:gd name="T3" fmla="*/ 2147483647 h 491"/>
              <a:gd name="T4" fmla="*/ 2147483647 w 152"/>
              <a:gd name="T5" fmla="*/ 2147483647 h 491"/>
              <a:gd name="T6" fmla="*/ 0 60000 65536"/>
              <a:gd name="T7" fmla="*/ 0 60000 65536"/>
              <a:gd name="T8" fmla="*/ 0 60000 65536"/>
              <a:gd name="T9" fmla="*/ 0 w 152"/>
              <a:gd name="T10" fmla="*/ 0 h 491"/>
              <a:gd name="T11" fmla="*/ 152 w 152"/>
              <a:gd name="T12" fmla="*/ 491 h 491"/>
            </a:gdLst>
            <a:ahLst/>
            <a:cxnLst>
              <a:cxn ang="T6">
                <a:pos x="T0" y="T1"/>
              </a:cxn>
              <a:cxn ang="T7">
                <a:pos x="T2" y="T3"/>
              </a:cxn>
              <a:cxn ang="T8">
                <a:pos x="T4" y="T5"/>
              </a:cxn>
            </a:cxnLst>
            <a:rect l="T9" t="T10" r="T11" b="T12"/>
            <a:pathLst>
              <a:path w="152" h="491">
                <a:moveTo>
                  <a:pt x="88" y="0"/>
                </a:moveTo>
                <a:cubicBezTo>
                  <a:pt x="133" y="135"/>
                  <a:pt x="0" y="345"/>
                  <a:pt x="152" y="397"/>
                </a:cubicBezTo>
                <a:cubicBezTo>
                  <a:pt x="136" y="491"/>
                  <a:pt x="151" y="487"/>
                  <a:pt x="62" y="487"/>
                </a:cubicBezTo>
              </a:path>
            </a:pathLst>
          </a:custGeom>
          <a:solidFill>
            <a:schemeClr val="bg1"/>
          </a:solidFill>
          <a:ln w="9525">
            <a:solidFill>
              <a:schemeClr val="bg1"/>
            </a:solidFill>
            <a:round/>
          </a:ln>
        </p:spPr>
        <p:txBody>
          <a:bodyPr/>
          <a:lstStyle/>
          <a:p>
            <a:endParaRPr lang="en-GB" sz="3735" smtClean="0">
              <a:solidFill>
                <a:srgbClr val="000000"/>
              </a:solidFill>
              <a:latin typeface="Times New Roman" panose="02020603050405020304" pitchFamily="18" charset="0"/>
            </a:endParaRPr>
          </a:p>
        </p:txBody>
      </p:sp>
      <p:sp>
        <p:nvSpPr>
          <p:cNvPr id="6149" name="Freeform 7"/>
          <p:cNvSpPr/>
          <p:nvPr/>
        </p:nvSpPr>
        <p:spPr bwMode="auto">
          <a:xfrm>
            <a:off x="11544300" y="1117601"/>
            <a:ext cx="349251" cy="1009651"/>
          </a:xfrm>
          <a:custGeom>
            <a:avLst/>
            <a:gdLst>
              <a:gd name="T0" fmla="*/ 2147483647 w 165"/>
              <a:gd name="T1" fmla="*/ 0 h 636"/>
              <a:gd name="T2" fmla="*/ 2147483647 w 165"/>
              <a:gd name="T3" fmla="*/ 2147483647 h 636"/>
              <a:gd name="T4" fmla="*/ 2147483647 w 165"/>
              <a:gd name="T5" fmla="*/ 2147483647 h 636"/>
              <a:gd name="T6" fmla="*/ 2147483647 w 165"/>
              <a:gd name="T7" fmla="*/ 2147483647 h 636"/>
              <a:gd name="T8" fmla="*/ 2147483647 w 165"/>
              <a:gd name="T9" fmla="*/ 2147483647 h 636"/>
              <a:gd name="T10" fmla="*/ 2147483647 w 165"/>
              <a:gd name="T11" fmla="*/ 0 h 636"/>
              <a:gd name="T12" fmla="*/ 0 60000 65536"/>
              <a:gd name="T13" fmla="*/ 0 60000 65536"/>
              <a:gd name="T14" fmla="*/ 0 60000 65536"/>
              <a:gd name="T15" fmla="*/ 0 60000 65536"/>
              <a:gd name="T16" fmla="*/ 0 60000 65536"/>
              <a:gd name="T17" fmla="*/ 0 60000 65536"/>
              <a:gd name="T18" fmla="*/ 0 w 165"/>
              <a:gd name="T19" fmla="*/ 0 h 636"/>
              <a:gd name="T20" fmla="*/ 165 w 165"/>
              <a:gd name="T21" fmla="*/ 636 h 636"/>
            </a:gdLst>
            <a:ahLst/>
            <a:cxnLst>
              <a:cxn ang="T12">
                <a:pos x="T0" y="T1"/>
              </a:cxn>
              <a:cxn ang="T13">
                <a:pos x="T2" y="T3"/>
              </a:cxn>
              <a:cxn ang="T14">
                <a:pos x="T4" y="T5"/>
              </a:cxn>
              <a:cxn ang="T15">
                <a:pos x="T6" y="T7"/>
              </a:cxn>
              <a:cxn ang="T16">
                <a:pos x="T8" y="T9"/>
              </a:cxn>
              <a:cxn ang="T17">
                <a:pos x="T10" y="T11"/>
              </a:cxn>
            </a:cxnLst>
            <a:rect l="T18" t="T19" r="T20" b="T21"/>
            <a:pathLst>
              <a:path w="165" h="636">
                <a:moveTo>
                  <a:pt x="140" y="0"/>
                </a:moveTo>
                <a:cubicBezTo>
                  <a:pt x="121" y="28"/>
                  <a:pt x="92" y="48"/>
                  <a:pt x="76" y="77"/>
                </a:cubicBezTo>
                <a:cubicBezTo>
                  <a:pt x="34" y="153"/>
                  <a:pt x="33" y="264"/>
                  <a:pt x="24" y="346"/>
                </a:cubicBezTo>
                <a:cubicBezTo>
                  <a:pt x="28" y="406"/>
                  <a:pt x="0" y="478"/>
                  <a:pt x="37" y="525"/>
                </a:cubicBezTo>
                <a:cubicBezTo>
                  <a:pt x="122" y="636"/>
                  <a:pt x="154" y="505"/>
                  <a:pt x="165" y="474"/>
                </a:cubicBezTo>
                <a:cubicBezTo>
                  <a:pt x="160" y="324"/>
                  <a:pt x="140" y="154"/>
                  <a:pt x="140" y="0"/>
                </a:cubicBezTo>
                <a:close/>
              </a:path>
            </a:pathLst>
          </a:custGeom>
          <a:solidFill>
            <a:schemeClr val="bg1"/>
          </a:solidFill>
          <a:ln w="9525">
            <a:solidFill>
              <a:schemeClr val="bg1"/>
            </a:solidFill>
            <a:round/>
          </a:ln>
        </p:spPr>
        <p:txBody>
          <a:bodyPr/>
          <a:lstStyle/>
          <a:p>
            <a:endParaRPr lang="en-GB" sz="3735" smtClean="0">
              <a:solidFill>
                <a:srgbClr val="000000"/>
              </a:solidFill>
              <a:latin typeface="Times New Roman" panose="02020603050405020304" pitchFamily="18" charset="0"/>
            </a:endParaRPr>
          </a:p>
        </p:txBody>
      </p:sp>
      <p:sp>
        <p:nvSpPr>
          <p:cNvPr id="6150" name="Freeform 8"/>
          <p:cNvSpPr/>
          <p:nvPr/>
        </p:nvSpPr>
        <p:spPr bwMode="auto">
          <a:xfrm>
            <a:off x="8187267" y="133365"/>
            <a:ext cx="247651" cy="169863"/>
          </a:xfrm>
          <a:custGeom>
            <a:avLst/>
            <a:gdLst>
              <a:gd name="T0" fmla="*/ 2147483647 w 117"/>
              <a:gd name="T1" fmla="*/ 2147483647 h 107"/>
              <a:gd name="T2" fmla="*/ 2147483647 w 117"/>
              <a:gd name="T3" fmla="*/ 2147483647 h 107"/>
              <a:gd name="T4" fmla="*/ 2147483647 w 117"/>
              <a:gd name="T5" fmla="*/ 2147483647 h 107"/>
              <a:gd name="T6" fmla="*/ 2147483647 w 117"/>
              <a:gd name="T7" fmla="*/ 2147483647 h 107"/>
              <a:gd name="T8" fmla="*/ 0 60000 65536"/>
              <a:gd name="T9" fmla="*/ 0 60000 65536"/>
              <a:gd name="T10" fmla="*/ 0 60000 65536"/>
              <a:gd name="T11" fmla="*/ 0 60000 65536"/>
              <a:gd name="T12" fmla="*/ 0 w 117"/>
              <a:gd name="T13" fmla="*/ 0 h 107"/>
              <a:gd name="T14" fmla="*/ 117 w 117"/>
              <a:gd name="T15" fmla="*/ 107 h 107"/>
            </a:gdLst>
            <a:ahLst/>
            <a:cxnLst>
              <a:cxn ang="T8">
                <a:pos x="T0" y="T1"/>
              </a:cxn>
              <a:cxn ang="T9">
                <a:pos x="T2" y="T3"/>
              </a:cxn>
              <a:cxn ang="T10">
                <a:pos x="T4" y="T5"/>
              </a:cxn>
              <a:cxn ang="T11">
                <a:pos x="T6" y="T7"/>
              </a:cxn>
            </a:cxnLst>
            <a:rect l="T12" t="T13" r="T14" b="T15"/>
            <a:pathLst>
              <a:path w="117" h="107">
                <a:moveTo>
                  <a:pt x="113" y="31"/>
                </a:moveTo>
                <a:cubicBezTo>
                  <a:pt x="97" y="27"/>
                  <a:pt x="26" y="0"/>
                  <a:pt x="10" y="31"/>
                </a:cubicBezTo>
                <a:cubicBezTo>
                  <a:pt x="0" y="50"/>
                  <a:pt x="19" y="74"/>
                  <a:pt x="23" y="95"/>
                </a:cubicBezTo>
                <a:cubicBezTo>
                  <a:pt x="117" y="79"/>
                  <a:pt x="94" y="107"/>
                  <a:pt x="113" y="31"/>
                </a:cubicBezTo>
                <a:close/>
              </a:path>
            </a:pathLst>
          </a:custGeom>
          <a:solidFill>
            <a:schemeClr val="bg1"/>
          </a:solidFill>
          <a:ln w="9525">
            <a:solidFill>
              <a:schemeClr val="bg1"/>
            </a:solidFill>
            <a:round/>
          </a:ln>
        </p:spPr>
        <p:txBody>
          <a:bodyPr/>
          <a:lstStyle/>
          <a:p>
            <a:endParaRPr lang="en-GB" sz="3735" smtClean="0">
              <a:solidFill>
                <a:srgbClr val="000000"/>
              </a:solidFill>
              <a:latin typeface="Times New Roman" panose="02020603050405020304" pitchFamily="18" charset="0"/>
            </a:endParaRPr>
          </a:p>
        </p:txBody>
      </p:sp>
      <p:sp>
        <p:nvSpPr>
          <p:cNvPr id="6151" name="Freeform 9"/>
          <p:cNvSpPr/>
          <p:nvPr/>
        </p:nvSpPr>
        <p:spPr bwMode="auto">
          <a:xfrm>
            <a:off x="4284133" y="1296989"/>
            <a:ext cx="1109133" cy="1169987"/>
          </a:xfrm>
          <a:custGeom>
            <a:avLst/>
            <a:gdLst>
              <a:gd name="T0" fmla="*/ 2147483647 w 524"/>
              <a:gd name="T1" fmla="*/ 2147483647 h 737"/>
              <a:gd name="T2" fmla="*/ 2147483647 w 524"/>
              <a:gd name="T3" fmla="*/ 2147483647 h 737"/>
              <a:gd name="T4" fmla="*/ 2147483647 w 524"/>
              <a:gd name="T5" fmla="*/ 2147483647 h 737"/>
              <a:gd name="T6" fmla="*/ 2147483647 w 524"/>
              <a:gd name="T7" fmla="*/ 2147483647 h 737"/>
              <a:gd name="T8" fmla="*/ 2147483647 w 524"/>
              <a:gd name="T9" fmla="*/ 2147483647 h 737"/>
              <a:gd name="T10" fmla="*/ 2147483647 w 524"/>
              <a:gd name="T11" fmla="*/ 2147483647 h 737"/>
              <a:gd name="T12" fmla="*/ 2147483647 w 524"/>
              <a:gd name="T13" fmla="*/ 2147483647 h 737"/>
              <a:gd name="T14" fmla="*/ 2147483647 w 524"/>
              <a:gd name="T15" fmla="*/ 2147483647 h 737"/>
              <a:gd name="T16" fmla="*/ 2147483647 w 524"/>
              <a:gd name="T17" fmla="*/ 2147483647 h 737"/>
              <a:gd name="T18" fmla="*/ 2147483647 w 524"/>
              <a:gd name="T19" fmla="*/ 2147483647 h 737"/>
              <a:gd name="T20" fmla="*/ 2147483647 w 524"/>
              <a:gd name="T21" fmla="*/ 2147483647 h 737"/>
              <a:gd name="T22" fmla="*/ 2147483647 w 524"/>
              <a:gd name="T23" fmla="*/ 2147483647 h 737"/>
              <a:gd name="T24" fmla="*/ 2147483647 w 524"/>
              <a:gd name="T25" fmla="*/ 2147483647 h 737"/>
              <a:gd name="T26" fmla="*/ 2147483647 w 524"/>
              <a:gd name="T27" fmla="*/ 2147483647 h 737"/>
              <a:gd name="T28" fmla="*/ 2147483647 w 524"/>
              <a:gd name="T29" fmla="*/ 2147483647 h 737"/>
              <a:gd name="T30" fmla="*/ 2147483647 w 524"/>
              <a:gd name="T31" fmla="*/ 2147483647 h 737"/>
              <a:gd name="T32" fmla="*/ 2147483647 w 524"/>
              <a:gd name="T33" fmla="*/ 2147483647 h 737"/>
              <a:gd name="T34" fmla="*/ 2147483647 w 524"/>
              <a:gd name="T35" fmla="*/ 2147483647 h 737"/>
              <a:gd name="T36" fmla="*/ 2147483647 w 524"/>
              <a:gd name="T37" fmla="*/ 2147483647 h 737"/>
              <a:gd name="T38" fmla="*/ 2147483647 w 524"/>
              <a:gd name="T39" fmla="*/ 2147483647 h 737"/>
              <a:gd name="T40" fmla="*/ 2147483647 w 524"/>
              <a:gd name="T41" fmla="*/ 2147483647 h 7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24"/>
              <a:gd name="T64" fmla="*/ 0 h 737"/>
              <a:gd name="T65" fmla="*/ 524 w 524"/>
              <a:gd name="T66" fmla="*/ 737 h 7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24" h="737">
                <a:moveTo>
                  <a:pt x="523" y="2"/>
                </a:moveTo>
                <a:cubicBezTo>
                  <a:pt x="468" y="6"/>
                  <a:pt x="410" y="0"/>
                  <a:pt x="357" y="15"/>
                </a:cubicBezTo>
                <a:cubicBezTo>
                  <a:pt x="344" y="19"/>
                  <a:pt x="353" y="44"/>
                  <a:pt x="344" y="53"/>
                </a:cubicBezTo>
                <a:cubicBezTo>
                  <a:pt x="197" y="200"/>
                  <a:pt x="321" y="34"/>
                  <a:pt x="229" y="143"/>
                </a:cubicBezTo>
                <a:cubicBezTo>
                  <a:pt x="187" y="192"/>
                  <a:pt x="150" y="243"/>
                  <a:pt x="114" y="297"/>
                </a:cubicBezTo>
                <a:cubicBezTo>
                  <a:pt x="107" y="308"/>
                  <a:pt x="107" y="323"/>
                  <a:pt x="101" y="335"/>
                </a:cubicBezTo>
                <a:cubicBezTo>
                  <a:pt x="94" y="349"/>
                  <a:pt x="84" y="360"/>
                  <a:pt x="75" y="373"/>
                </a:cubicBezTo>
                <a:cubicBezTo>
                  <a:pt x="60" y="421"/>
                  <a:pt x="52" y="446"/>
                  <a:pt x="37" y="489"/>
                </a:cubicBezTo>
                <a:cubicBezTo>
                  <a:pt x="33" y="502"/>
                  <a:pt x="24" y="527"/>
                  <a:pt x="24" y="527"/>
                </a:cubicBezTo>
                <a:cubicBezTo>
                  <a:pt x="28" y="587"/>
                  <a:pt x="0" y="659"/>
                  <a:pt x="37" y="706"/>
                </a:cubicBezTo>
                <a:cubicBezTo>
                  <a:pt x="61" y="737"/>
                  <a:pt x="118" y="711"/>
                  <a:pt x="152" y="693"/>
                </a:cubicBezTo>
                <a:cubicBezTo>
                  <a:pt x="179" y="679"/>
                  <a:pt x="203" y="617"/>
                  <a:pt x="203" y="617"/>
                </a:cubicBezTo>
                <a:cubicBezTo>
                  <a:pt x="212" y="583"/>
                  <a:pt x="218" y="548"/>
                  <a:pt x="229" y="514"/>
                </a:cubicBezTo>
                <a:cubicBezTo>
                  <a:pt x="233" y="501"/>
                  <a:pt x="239" y="489"/>
                  <a:pt x="242" y="476"/>
                </a:cubicBezTo>
                <a:cubicBezTo>
                  <a:pt x="251" y="442"/>
                  <a:pt x="238" y="393"/>
                  <a:pt x="267" y="373"/>
                </a:cubicBezTo>
                <a:cubicBezTo>
                  <a:pt x="293" y="356"/>
                  <a:pt x="318" y="339"/>
                  <a:pt x="344" y="322"/>
                </a:cubicBezTo>
                <a:cubicBezTo>
                  <a:pt x="357" y="314"/>
                  <a:pt x="382" y="297"/>
                  <a:pt x="382" y="297"/>
                </a:cubicBezTo>
                <a:cubicBezTo>
                  <a:pt x="452" y="191"/>
                  <a:pt x="360" y="319"/>
                  <a:pt x="446" y="233"/>
                </a:cubicBezTo>
                <a:cubicBezTo>
                  <a:pt x="457" y="222"/>
                  <a:pt x="461" y="205"/>
                  <a:pt x="472" y="194"/>
                </a:cubicBezTo>
                <a:cubicBezTo>
                  <a:pt x="483" y="183"/>
                  <a:pt x="506" y="184"/>
                  <a:pt x="510" y="169"/>
                </a:cubicBezTo>
                <a:cubicBezTo>
                  <a:pt x="524" y="115"/>
                  <a:pt x="519" y="58"/>
                  <a:pt x="523" y="2"/>
                </a:cubicBezTo>
                <a:close/>
              </a:path>
            </a:pathLst>
          </a:custGeom>
          <a:solidFill>
            <a:srgbClr val="FBFBC5"/>
          </a:solidFill>
          <a:ln w="9525">
            <a:solidFill>
              <a:srgbClr val="FBFBC5"/>
            </a:solidFill>
            <a:round/>
          </a:ln>
        </p:spPr>
        <p:txBody>
          <a:bodyPr/>
          <a:lstStyle/>
          <a:p>
            <a:endParaRPr lang="en-GB" sz="3735" smtClean="0">
              <a:solidFill>
                <a:srgbClr val="000000"/>
              </a:solidFill>
              <a:latin typeface="Times New Roman" panose="02020603050405020304" pitchFamily="18" charset="0"/>
            </a:endParaRPr>
          </a:p>
        </p:txBody>
      </p:sp>
      <p:sp>
        <p:nvSpPr>
          <p:cNvPr id="6152" name="Freeform 10"/>
          <p:cNvSpPr/>
          <p:nvPr/>
        </p:nvSpPr>
        <p:spPr bwMode="auto">
          <a:xfrm>
            <a:off x="5181609" y="152400"/>
            <a:ext cx="817033" cy="1168400"/>
          </a:xfrm>
          <a:custGeom>
            <a:avLst/>
            <a:gdLst>
              <a:gd name="T0" fmla="*/ 2147483647 w 386"/>
              <a:gd name="T1" fmla="*/ 0 h 736"/>
              <a:gd name="T2" fmla="*/ 2147483647 w 386"/>
              <a:gd name="T3" fmla="*/ 2147483647 h 736"/>
              <a:gd name="T4" fmla="*/ 2147483647 w 386"/>
              <a:gd name="T5" fmla="*/ 2147483647 h 736"/>
              <a:gd name="T6" fmla="*/ 2147483647 w 386"/>
              <a:gd name="T7" fmla="*/ 2147483647 h 736"/>
              <a:gd name="T8" fmla="*/ 2147483647 w 386"/>
              <a:gd name="T9" fmla="*/ 2147483647 h 736"/>
              <a:gd name="T10" fmla="*/ 2147483647 w 386"/>
              <a:gd name="T11" fmla="*/ 2147483647 h 736"/>
              <a:gd name="T12" fmla="*/ 2147483647 w 386"/>
              <a:gd name="T13" fmla="*/ 0 h 736"/>
              <a:gd name="T14" fmla="*/ 2147483647 w 386"/>
              <a:gd name="T15" fmla="*/ 2147483647 h 736"/>
              <a:gd name="T16" fmla="*/ 2147483647 w 386"/>
              <a:gd name="T17" fmla="*/ 2147483647 h 7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6"/>
              <a:gd name="T28" fmla="*/ 0 h 736"/>
              <a:gd name="T29" fmla="*/ 386 w 386"/>
              <a:gd name="T30" fmla="*/ 736 h 7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6" h="736">
                <a:moveTo>
                  <a:pt x="244" y="0"/>
                </a:moveTo>
                <a:cubicBezTo>
                  <a:pt x="208" y="54"/>
                  <a:pt x="166" y="98"/>
                  <a:pt x="129" y="154"/>
                </a:cubicBezTo>
                <a:cubicBezTo>
                  <a:pt x="114" y="177"/>
                  <a:pt x="103" y="231"/>
                  <a:pt x="103" y="231"/>
                </a:cubicBezTo>
                <a:cubicBezTo>
                  <a:pt x="122" y="736"/>
                  <a:pt x="0" y="520"/>
                  <a:pt x="180" y="640"/>
                </a:cubicBezTo>
                <a:cubicBezTo>
                  <a:pt x="263" y="612"/>
                  <a:pt x="249" y="535"/>
                  <a:pt x="270" y="448"/>
                </a:cubicBezTo>
                <a:cubicBezTo>
                  <a:pt x="276" y="423"/>
                  <a:pt x="319" y="387"/>
                  <a:pt x="334" y="372"/>
                </a:cubicBezTo>
                <a:cubicBezTo>
                  <a:pt x="380" y="221"/>
                  <a:pt x="386" y="52"/>
                  <a:pt x="231" y="0"/>
                </a:cubicBezTo>
                <a:cubicBezTo>
                  <a:pt x="214" y="4"/>
                  <a:pt x="193" y="1"/>
                  <a:pt x="180" y="13"/>
                </a:cubicBezTo>
                <a:cubicBezTo>
                  <a:pt x="135" y="53"/>
                  <a:pt x="103" y="133"/>
                  <a:pt x="103" y="192"/>
                </a:cubicBezTo>
              </a:path>
            </a:pathLst>
          </a:custGeom>
          <a:solidFill>
            <a:srgbClr val="FBFBC5"/>
          </a:solidFill>
          <a:ln w="9525">
            <a:solidFill>
              <a:srgbClr val="FBFBC5"/>
            </a:solidFill>
            <a:round/>
          </a:ln>
        </p:spPr>
        <p:txBody>
          <a:bodyPr/>
          <a:lstStyle/>
          <a:p>
            <a:endParaRPr lang="en-GB" sz="3735" smtClean="0">
              <a:solidFill>
                <a:srgbClr val="000000"/>
              </a:solidFill>
              <a:latin typeface="Times New Roman" panose="02020603050405020304" pitchFamily="18" charset="0"/>
            </a:endParaRPr>
          </a:p>
        </p:txBody>
      </p:sp>
      <p:sp>
        <p:nvSpPr>
          <p:cNvPr id="6153" name="Freeform 11"/>
          <p:cNvSpPr/>
          <p:nvPr/>
        </p:nvSpPr>
        <p:spPr bwMode="auto">
          <a:xfrm>
            <a:off x="5619751" y="1198577"/>
            <a:ext cx="313267" cy="754063"/>
          </a:xfrm>
          <a:custGeom>
            <a:avLst/>
            <a:gdLst>
              <a:gd name="T0" fmla="*/ 2147483647 w 148"/>
              <a:gd name="T1" fmla="*/ 0 h 475"/>
              <a:gd name="T2" fmla="*/ 2147483647 w 148"/>
              <a:gd name="T3" fmla="*/ 2147483647 h 475"/>
              <a:gd name="T4" fmla="*/ 2147483647 w 148"/>
              <a:gd name="T5" fmla="*/ 2147483647 h 475"/>
              <a:gd name="T6" fmla="*/ 2147483647 w 148"/>
              <a:gd name="T7" fmla="*/ 2147483647 h 475"/>
              <a:gd name="T8" fmla="*/ 2147483647 w 148"/>
              <a:gd name="T9" fmla="*/ 2147483647 h 475"/>
              <a:gd name="T10" fmla="*/ 2147483647 w 148"/>
              <a:gd name="T11" fmla="*/ 2147483647 h 475"/>
              <a:gd name="T12" fmla="*/ 2147483647 w 148"/>
              <a:gd name="T13" fmla="*/ 0 h 475"/>
              <a:gd name="T14" fmla="*/ 0 60000 65536"/>
              <a:gd name="T15" fmla="*/ 0 60000 65536"/>
              <a:gd name="T16" fmla="*/ 0 60000 65536"/>
              <a:gd name="T17" fmla="*/ 0 60000 65536"/>
              <a:gd name="T18" fmla="*/ 0 60000 65536"/>
              <a:gd name="T19" fmla="*/ 0 60000 65536"/>
              <a:gd name="T20" fmla="*/ 0 60000 65536"/>
              <a:gd name="T21" fmla="*/ 0 w 148"/>
              <a:gd name="T22" fmla="*/ 0 h 475"/>
              <a:gd name="T23" fmla="*/ 148 w 148"/>
              <a:gd name="T24" fmla="*/ 475 h 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8" h="475">
                <a:moveTo>
                  <a:pt x="20" y="0"/>
                </a:moveTo>
                <a:cubicBezTo>
                  <a:pt x="0" y="77"/>
                  <a:pt x="1" y="150"/>
                  <a:pt x="46" y="218"/>
                </a:cubicBezTo>
                <a:cubicBezTo>
                  <a:pt x="50" y="273"/>
                  <a:pt x="31" y="336"/>
                  <a:pt x="59" y="384"/>
                </a:cubicBezTo>
                <a:cubicBezTo>
                  <a:pt x="112" y="475"/>
                  <a:pt x="146" y="340"/>
                  <a:pt x="148" y="333"/>
                </a:cubicBezTo>
                <a:cubicBezTo>
                  <a:pt x="144" y="307"/>
                  <a:pt x="141" y="281"/>
                  <a:pt x="135" y="256"/>
                </a:cubicBezTo>
                <a:cubicBezTo>
                  <a:pt x="129" y="230"/>
                  <a:pt x="115" y="206"/>
                  <a:pt x="110" y="179"/>
                </a:cubicBezTo>
                <a:cubicBezTo>
                  <a:pt x="96" y="97"/>
                  <a:pt x="91" y="47"/>
                  <a:pt x="20" y="0"/>
                </a:cubicBezTo>
                <a:close/>
              </a:path>
            </a:pathLst>
          </a:custGeom>
          <a:solidFill>
            <a:srgbClr val="FBFBC5"/>
          </a:solidFill>
          <a:ln w="9525">
            <a:solidFill>
              <a:srgbClr val="FBFBC5"/>
            </a:solidFill>
            <a:round/>
          </a:ln>
        </p:spPr>
        <p:txBody>
          <a:bodyPr/>
          <a:lstStyle/>
          <a:p>
            <a:endParaRPr lang="en-GB" sz="3735" smtClean="0">
              <a:solidFill>
                <a:srgbClr val="000000"/>
              </a:solidFill>
              <a:latin typeface="Times New Roman" panose="02020603050405020304" pitchFamily="18" charset="0"/>
            </a:endParaRPr>
          </a:p>
        </p:txBody>
      </p:sp>
      <p:sp>
        <p:nvSpPr>
          <p:cNvPr id="6154" name="Freeform 12"/>
          <p:cNvSpPr/>
          <p:nvPr/>
        </p:nvSpPr>
        <p:spPr bwMode="auto">
          <a:xfrm>
            <a:off x="4550833" y="600091"/>
            <a:ext cx="840317" cy="728663"/>
          </a:xfrm>
          <a:custGeom>
            <a:avLst/>
            <a:gdLst>
              <a:gd name="T0" fmla="*/ 2147483647 w 397"/>
              <a:gd name="T1" fmla="*/ 2147483647 h 459"/>
              <a:gd name="T2" fmla="*/ 2147483647 w 397"/>
              <a:gd name="T3" fmla="*/ 2147483647 h 459"/>
              <a:gd name="T4" fmla="*/ 0 w 397"/>
              <a:gd name="T5" fmla="*/ 2147483647 h 459"/>
              <a:gd name="T6" fmla="*/ 2147483647 w 397"/>
              <a:gd name="T7" fmla="*/ 2147483647 h 459"/>
              <a:gd name="T8" fmla="*/ 2147483647 w 397"/>
              <a:gd name="T9" fmla="*/ 2147483647 h 459"/>
              <a:gd name="T10" fmla="*/ 2147483647 w 397"/>
              <a:gd name="T11" fmla="*/ 2147483647 h 459"/>
              <a:gd name="T12" fmla="*/ 2147483647 w 397"/>
              <a:gd name="T13" fmla="*/ 2147483647 h 459"/>
              <a:gd name="T14" fmla="*/ 2147483647 w 397"/>
              <a:gd name="T15" fmla="*/ 2147483647 h 459"/>
              <a:gd name="T16" fmla="*/ 2147483647 w 397"/>
              <a:gd name="T17" fmla="*/ 2147483647 h 459"/>
              <a:gd name="T18" fmla="*/ 2147483647 w 397"/>
              <a:gd name="T19" fmla="*/ 2147483647 h 459"/>
              <a:gd name="T20" fmla="*/ 2147483647 w 397"/>
              <a:gd name="T21" fmla="*/ 2147483647 h 459"/>
              <a:gd name="T22" fmla="*/ 2147483647 w 397"/>
              <a:gd name="T23" fmla="*/ 2147483647 h 459"/>
              <a:gd name="T24" fmla="*/ 2147483647 w 397"/>
              <a:gd name="T25" fmla="*/ 2147483647 h 459"/>
              <a:gd name="T26" fmla="*/ 2147483647 w 397"/>
              <a:gd name="T27" fmla="*/ 2147483647 h 4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7"/>
              <a:gd name="T43" fmla="*/ 0 h 459"/>
              <a:gd name="T44" fmla="*/ 397 w 397"/>
              <a:gd name="T45" fmla="*/ 459 h 4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7" h="459">
                <a:moveTo>
                  <a:pt x="103" y="83"/>
                </a:moveTo>
                <a:cubicBezTo>
                  <a:pt x="98" y="69"/>
                  <a:pt x="83" y="11"/>
                  <a:pt x="64" y="6"/>
                </a:cubicBezTo>
                <a:cubicBezTo>
                  <a:pt x="43" y="0"/>
                  <a:pt x="21" y="15"/>
                  <a:pt x="0" y="19"/>
                </a:cubicBezTo>
                <a:cubicBezTo>
                  <a:pt x="4" y="66"/>
                  <a:pt x="0" y="115"/>
                  <a:pt x="13" y="160"/>
                </a:cubicBezTo>
                <a:cubicBezTo>
                  <a:pt x="18" y="177"/>
                  <a:pt x="43" y="182"/>
                  <a:pt x="52" y="198"/>
                </a:cubicBezTo>
                <a:cubicBezTo>
                  <a:pt x="65" y="222"/>
                  <a:pt x="58" y="256"/>
                  <a:pt x="77" y="275"/>
                </a:cubicBezTo>
                <a:cubicBezTo>
                  <a:pt x="126" y="323"/>
                  <a:pt x="214" y="360"/>
                  <a:pt x="282" y="377"/>
                </a:cubicBezTo>
                <a:cubicBezTo>
                  <a:pt x="309" y="459"/>
                  <a:pt x="313" y="458"/>
                  <a:pt x="397" y="441"/>
                </a:cubicBezTo>
                <a:cubicBezTo>
                  <a:pt x="393" y="424"/>
                  <a:pt x="397" y="401"/>
                  <a:pt x="384" y="390"/>
                </a:cubicBezTo>
                <a:cubicBezTo>
                  <a:pt x="379" y="385"/>
                  <a:pt x="291" y="359"/>
                  <a:pt x="269" y="352"/>
                </a:cubicBezTo>
                <a:cubicBezTo>
                  <a:pt x="250" y="294"/>
                  <a:pt x="213" y="248"/>
                  <a:pt x="180" y="198"/>
                </a:cubicBezTo>
                <a:cubicBezTo>
                  <a:pt x="165" y="175"/>
                  <a:pt x="169" y="143"/>
                  <a:pt x="154" y="121"/>
                </a:cubicBezTo>
                <a:cubicBezTo>
                  <a:pt x="143" y="105"/>
                  <a:pt x="117" y="57"/>
                  <a:pt x="90" y="57"/>
                </a:cubicBezTo>
                <a:cubicBezTo>
                  <a:pt x="80" y="57"/>
                  <a:pt x="99" y="74"/>
                  <a:pt x="103" y="83"/>
                </a:cubicBezTo>
                <a:close/>
              </a:path>
            </a:pathLst>
          </a:custGeom>
          <a:solidFill>
            <a:srgbClr val="FBFBC5"/>
          </a:solidFill>
          <a:ln w="9525">
            <a:solidFill>
              <a:srgbClr val="FBFBC5"/>
            </a:solidFill>
            <a:round/>
          </a:ln>
        </p:spPr>
        <p:txBody>
          <a:bodyPr/>
          <a:lstStyle/>
          <a:p>
            <a:endParaRPr lang="en-GB" sz="3735" smtClean="0">
              <a:solidFill>
                <a:srgbClr val="000000"/>
              </a:solidFill>
              <a:latin typeface="Times New Roman" panose="02020603050405020304" pitchFamily="18" charset="0"/>
            </a:endParaRPr>
          </a:p>
        </p:txBody>
      </p:sp>
      <p:sp>
        <p:nvSpPr>
          <p:cNvPr id="6155" name="Freeform 13"/>
          <p:cNvSpPr/>
          <p:nvPr/>
        </p:nvSpPr>
        <p:spPr bwMode="auto">
          <a:xfrm>
            <a:off x="5257831" y="1362076"/>
            <a:ext cx="1217084" cy="1355725"/>
          </a:xfrm>
          <a:custGeom>
            <a:avLst/>
            <a:gdLst>
              <a:gd name="T0" fmla="*/ 2147483647 w 575"/>
              <a:gd name="T1" fmla="*/ 0 h 854"/>
              <a:gd name="T2" fmla="*/ 2147483647 w 575"/>
              <a:gd name="T3" fmla="*/ 2147483647 h 854"/>
              <a:gd name="T4" fmla="*/ 2147483647 w 575"/>
              <a:gd name="T5" fmla="*/ 2147483647 h 854"/>
              <a:gd name="T6" fmla="*/ 2147483647 w 575"/>
              <a:gd name="T7" fmla="*/ 2147483647 h 854"/>
              <a:gd name="T8" fmla="*/ 2147483647 w 575"/>
              <a:gd name="T9" fmla="*/ 2147483647 h 854"/>
              <a:gd name="T10" fmla="*/ 2147483647 w 575"/>
              <a:gd name="T11" fmla="*/ 2147483647 h 854"/>
              <a:gd name="T12" fmla="*/ 2147483647 w 575"/>
              <a:gd name="T13" fmla="*/ 2147483647 h 854"/>
              <a:gd name="T14" fmla="*/ 2147483647 w 575"/>
              <a:gd name="T15" fmla="*/ 2147483647 h 854"/>
              <a:gd name="T16" fmla="*/ 2147483647 w 575"/>
              <a:gd name="T17" fmla="*/ 2147483647 h 854"/>
              <a:gd name="T18" fmla="*/ 2147483647 w 575"/>
              <a:gd name="T19" fmla="*/ 2147483647 h 854"/>
              <a:gd name="T20" fmla="*/ 2147483647 w 575"/>
              <a:gd name="T21" fmla="*/ 2147483647 h 854"/>
              <a:gd name="T22" fmla="*/ 2147483647 w 575"/>
              <a:gd name="T23" fmla="*/ 2147483647 h 854"/>
              <a:gd name="T24" fmla="*/ 2147483647 w 575"/>
              <a:gd name="T25" fmla="*/ 2147483647 h 854"/>
              <a:gd name="T26" fmla="*/ 2147483647 w 575"/>
              <a:gd name="T27" fmla="*/ 2147483647 h 854"/>
              <a:gd name="T28" fmla="*/ 2147483647 w 575"/>
              <a:gd name="T29" fmla="*/ 2147483647 h 854"/>
              <a:gd name="T30" fmla="*/ 2147483647 w 575"/>
              <a:gd name="T31" fmla="*/ 2147483647 h 854"/>
              <a:gd name="T32" fmla="*/ 2147483647 w 575"/>
              <a:gd name="T33" fmla="*/ 2147483647 h 854"/>
              <a:gd name="T34" fmla="*/ 2147483647 w 575"/>
              <a:gd name="T35" fmla="*/ 2147483647 h 854"/>
              <a:gd name="T36" fmla="*/ 2147483647 w 575"/>
              <a:gd name="T37" fmla="*/ 2147483647 h 854"/>
              <a:gd name="T38" fmla="*/ 2147483647 w 575"/>
              <a:gd name="T39" fmla="*/ 2147483647 h 854"/>
              <a:gd name="T40" fmla="*/ 2147483647 w 575"/>
              <a:gd name="T41" fmla="*/ 2147483647 h 854"/>
              <a:gd name="T42" fmla="*/ 2147483647 w 575"/>
              <a:gd name="T43" fmla="*/ 2147483647 h 854"/>
              <a:gd name="T44" fmla="*/ 2147483647 w 575"/>
              <a:gd name="T45" fmla="*/ 0 h 8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5"/>
              <a:gd name="T70" fmla="*/ 0 h 854"/>
              <a:gd name="T71" fmla="*/ 575 w 575"/>
              <a:gd name="T72" fmla="*/ 854 h 8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5" h="854">
                <a:moveTo>
                  <a:pt x="127" y="0"/>
                </a:moveTo>
                <a:cubicBezTo>
                  <a:pt x="116" y="109"/>
                  <a:pt x="99" y="209"/>
                  <a:pt x="127" y="320"/>
                </a:cubicBezTo>
                <a:cubicBezTo>
                  <a:pt x="130" y="333"/>
                  <a:pt x="153" y="328"/>
                  <a:pt x="166" y="332"/>
                </a:cubicBezTo>
                <a:cubicBezTo>
                  <a:pt x="179" y="341"/>
                  <a:pt x="190" y="353"/>
                  <a:pt x="204" y="358"/>
                </a:cubicBezTo>
                <a:cubicBezTo>
                  <a:pt x="224" y="366"/>
                  <a:pt x="250" y="359"/>
                  <a:pt x="268" y="371"/>
                </a:cubicBezTo>
                <a:cubicBezTo>
                  <a:pt x="279" y="378"/>
                  <a:pt x="277" y="396"/>
                  <a:pt x="281" y="409"/>
                </a:cubicBezTo>
                <a:cubicBezTo>
                  <a:pt x="282" y="413"/>
                  <a:pt x="346" y="505"/>
                  <a:pt x="358" y="524"/>
                </a:cubicBezTo>
                <a:cubicBezTo>
                  <a:pt x="368" y="539"/>
                  <a:pt x="334" y="548"/>
                  <a:pt x="345" y="563"/>
                </a:cubicBezTo>
                <a:cubicBezTo>
                  <a:pt x="364" y="587"/>
                  <a:pt x="379" y="614"/>
                  <a:pt x="396" y="640"/>
                </a:cubicBezTo>
                <a:cubicBezTo>
                  <a:pt x="403" y="651"/>
                  <a:pt x="402" y="667"/>
                  <a:pt x="409" y="678"/>
                </a:cubicBezTo>
                <a:cubicBezTo>
                  <a:pt x="429" y="708"/>
                  <a:pt x="458" y="723"/>
                  <a:pt x="486" y="742"/>
                </a:cubicBezTo>
                <a:cubicBezTo>
                  <a:pt x="494" y="755"/>
                  <a:pt x="500" y="769"/>
                  <a:pt x="511" y="780"/>
                </a:cubicBezTo>
                <a:cubicBezTo>
                  <a:pt x="522" y="791"/>
                  <a:pt x="540" y="794"/>
                  <a:pt x="550" y="806"/>
                </a:cubicBezTo>
                <a:cubicBezTo>
                  <a:pt x="558" y="816"/>
                  <a:pt x="575" y="840"/>
                  <a:pt x="562" y="844"/>
                </a:cubicBezTo>
                <a:cubicBezTo>
                  <a:pt x="534" y="854"/>
                  <a:pt x="503" y="836"/>
                  <a:pt x="473" y="832"/>
                </a:cubicBezTo>
                <a:cubicBezTo>
                  <a:pt x="464" y="806"/>
                  <a:pt x="456" y="742"/>
                  <a:pt x="447" y="716"/>
                </a:cubicBezTo>
                <a:cubicBezTo>
                  <a:pt x="442" y="701"/>
                  <a:pt x="421" y="739"/>
                  <a:pt x="409" y="729"/>
                </a:cubicBezTo>
                <a:cubicBezTo>
                  <a:pt x="395" y="717"/>
                  <a:pt x="381" y="705"/>
                  <a:pt x="370" y="691"/>
                </a:cubicBezTo>
                <a:cubicBezTo>
                  <a:pt x="306" y="609"/>
                  <a:pt x="267" y="492"/>
                  <a:pt x="178" y="435"/>
                </a:cubicBezTo>
                <a:cubicBezTo>
                  <a:pt x="170" y="422"/>
                  <a:pt x="164" y="407"/>
                  <a:pt x="153" y="396"/>
                </a:cubicBezTo>
                <a:cubicBezTo>
                  <a:pt x="142" y="385"/>
                  <a:pt x="124" y="383"/>
                  <a:pt x="114" y="371"/>
                </a:cubicBezTo>
                <a:cubicBezTo>
                  <a:pt x="68" y="319"/>
                  <a:pt x="68" y="308"/>
                  <a:pt x="50" y="256"/>
                </a:cubicBezTo>
                <a:cubicBezTo>
                  <a:pt x="55" y="167"/>
                  <a:pt x="0" y="0"/>
                  <a:pt x="127" y="0"/>
                </a:cubicBezTo>
                <a:close/>
              </a:path>
            </a:pathLst>
          </a:custGeom>
          <a:solidFill>
            <a:srgbClr val="FBFBC5"/>
          </a:solidFill>
          <a:ln w="9525">
            <a:solidFill>
              <a:srgbClr val="FBFBC5"/>
            </a:solidFill>
            <a:round/>
          </a:ln>
        </p:spPr>
        <p:txBody>
          <a:bodyPr/>
          <a:lstStyle/>
          <a:p>
            <a:endParaRPr lang="en-GB" sz="3735" smtClean="0">
              <a:solidFill>
                <a:srgbClr val="000000"/>
              </a:solidFill>
              <a:latin typeface="Times New Roman" panose="02020603050405020304" pitchFamily="18" charset="0"/>
            </a:endParaRPr>
          </a:p>
        </p:txBody>
      </p:sp>
      <p:sp>
        <p:nvSpPr>
          <p:cNvPr id="6156" name="Freeform 14"/>
          <p:cNvSpPr/>
          <p:nvPr/>
        </p:nvSpPr>
        <p:spPr bwMode="auto">
          <a:xfrm>
            <a:off x="6125633" y="2476516"/>
            <a:ext cx="160867" cy="144463"/>
          </a:xfrm>
          <a:custGeom>
            <a:avLst/>
            <a:gdLst>
              <a:gd name="T0" fmla="*/ 2147483647 w 76"/>
              <a:gd name="T1" fmla="*/ 2147483647 h 91"/>
              <a:gd name="T2" fmla="*/ 2147483647 w 76"/>
              <a:gd name="T3" fmla="*/ 2147483647 h 91"/>
              <a:gd name="T4" fmla="*/ 2147483647 w 76"/>
              <a:gd name="T5" fmla="*/ 2147483647 h 91"/>
              <a:gd name="T6" fmla="*/ 2147483647 w 76"/>
              <a:gd name="T7" fmla="*/ 2147483647 h 91"/>
              <a:gd name="T8" fmla="*/ 2147483647 w 76"/>
              <a:gd name="T9" fmla="*/ 2147483647 h 91"/>
              <a:gd name="T10" fmla="*/ 0 60000 65536"/>
              <a:gd name="T11" fmla="*/ 0 60000 65536"/>
              <a:gd name="T12" fmla="*/ 0 60000 65536"/>
              <a:gd name="T13" fmla="*/ 0 60000 65536"/>
              <a:gd name="T14" fmla="*/ 0 60000 65536"/>
              <a:gd name="T15" fmla="*/ 0 w 76"/>
              <a:gd name="T16" fmla="*/ 0 h 91"/>
              <a:gd name="T17" fmla="*/ 76 w 76"/>
              <a:gd name="T18" fmla="*/ 91 h 91"/>
            </a:gdLst>
            <a:ahLst/>
            <a:cxnLst>
              <a:cxn ang="T10">
                <a:pos x="T0" y="T1"/>
              </a:cxn>
              <a:cxn ang="T11">
                <a:pos x="T2" y="T3"/>
              </a:cxn>
              <a:cxn ang="T12">
                <a:pos x="T4" y="T5"/>
              </a:cxn>
              <a:cxn ang="T13">
                <a:pos x="T6" y="T7"/>
              </a:cxn>
              <a:cxn ang="T14">
                <a:pos x="T8" y="T9"/>
              </a:cxn>
            </a:cxnLst>
            <a:rect l="T15" t="T16" r="T17" b="T18"/>
            <a:pathLst>
              <a:path w="76" h="91">
                <a:moveTo>
                  <a:pt x="76" y="78"/>
                </a:moveTo>
                <a:cubicBezTo>
                  <a:pt x="67" y="65"/>
                  <a:pt x="61" y="51"/>
                  <a:pt x="50" y="40"/>
                </a:cubicBezTo>
                <a:cubicBezTo>
                  <a:pt x="39" y="29"/>
                  <a:pt x="19" y="0"/>
                  <a:pt x="12" y="14"/>
                </a:cubicBezTo>
                <a:cubicBezTo>
                  <a:pt x="0" y="37"/>
                  <a:pt x="20" y="65"/>
                  <a:pt x="24" y="91"/>
                </a:cubicBezTo>
                <a:cubicBezTo>
                  <a:pt x="41" y="87"/>
                  <a:pt x="76" y="78"/>
                  <a:pt x="76" y="78"/>
                </a:cubicBezTo>
                <a:close/>
              </a:path>
            </a:pathLst>
          </a:custGeom>
          <a:solidFill>
            <a:srgbClr val="FBFBC5"/>
          </a:solidFill>
          <a:ln w="9525">
            <a:solidFill>
              <a:srgbClr val="FBFBC5"/>
            </a:solidFill>
            <a:round/>
          </a:ln>
        </p:spPr>
        <p:txBody>
          <a:bodyPr/>
          <a:lstStyle/>
          <a:p>
            <a:endParaRPr lang="en-GB" sz="3735" smtClean="0">
              <a:solidFill>
                <a:srgbClr val="000000"/>
              </a:solidFill>
              <a:latin typeface="Times New Roman" panose="02020603050405020304" pitchFamily="18" charset="0"/>
            </a:endParaRPr>
          </a:p>
        </p:txBody>
      </p:sp>
      <p:sp>
        <p:nvSpPr>
          <p:cNvPr id="15375" name="Oval 15"/>
          <p:cNvSpPr>
            <a:spLocks noChangeArrowheads="1"/>
          </p:cNvSpPr>
          <p:nvPr/>
        </p:nvSpPr>
        <p:spPr bwMode="auto">
          <a:xfrm>
            <a:off x="2641600" y="3276600"/>
            <a:ext cx="304800" cy="228600"/>
          </a:xfrm>
          <a:prstGeom prst="ellipse">
            <a:avLst/>
          </a:prstGeom>
          <a:solidFill>
            <a:schemeClr val="folHlink"/>
          </a:solidFill>
          <a:ln w="38100">
            <a:solidFill>
              <a:srgbClr val="FF00FF"/>
            </a:solidFill>
            <a:round/>
          </a:ln>
        </p:spPr>
        <p:txBody>
          <a:bodyPr wrap="none" anchor="ctr"/>
          <a:lstStyle/>
          <a:p>
            <a:endParaRPr lang="en-US" sz="3735" smtClean="0">
              <a:solidFill>
                <a:srgbClr val="000000"/>
              </a:solidFill>
              <a:latin typeface="Times New Roman" panose="02020603050405020304" pitchFamily="18" charset="0"/>
            </a:endParaRPr>
          </a:p>
        </p:txBody>
      </p:sp>
      <p:sp>
        <p:nvSpPr>
          <p:cNvPr id="15376" name="Oval 16"/>
          <p:cNvSpPr>
            <a:spLocks noChangeArrowheads="1"/>
          </p:cNvSpPr>
          <p:nvPr/>
        </p:nvSpPr>
        <p:spPr bwMode="auto">
          <a:xfrm>
            <a:off x="304800" y="2590800"/>
            <a:ext cx="304800" cy="228600"/>
          </a:xfrm>
          <a:prstGeom prst="ellipse">
            <a:avLst/>
          </a:prstGeom>
          <a:solidFill>
            <a:schemeClr val="folHlink"/>
          </a:solidFill>
          <a:ln w="38100">
            <a:solidFill>
              <a:srgbClr val="FF00FF"/>
            </a:solidFill>
            <a:round/>
          </a:ln>
        </p:spPr>
        <p:txBody>
          <a:bodyPr wrap="none" anchor="ctr"/>
          <a:lstStyle/>
          <a:p>
            <a:endParaRPr lang="en-US" sz="3735" smtClean="0">
              <a:solidFill>
                <a:srgbClr val="000000"/>
              </a:solidFill>
              <a:latin typeface="Times New Roman" panose="02020603050405020304" pitchFamily="18" charset="0"/>
            </a:endParaRPr>
          </a:p>
        </p:txBody>
      </p:sp>
      <p:sp>
        <p:nvSpPr>
          <p:cNvPr id="15377" name="Oval 17"/>
          <p:cNvSpPr>
            <a:spLocks noChangeArrowheads="1"/>
          </p:cNvSpPr>
          <p:nvPr/>
        </p:nvSpPr>
        <p:spPr bwMode="auto">
          <a:xfrm>
            <a:off x="6502400" y="2667000"/>
            <a:ext cx="304800" cy="228600"/>
          </a:xfrm>
          <a:prstGeom prst="ellipse">
            <a:avLst/>
          </a:prstGeom>
          <a:solidFill>
            <a:schemeClr val="folHlink"/>
          </a:solidFill>
          <a:ln w="38100">
            <a:solidFill>
              <a:srgbClr val="FF00FF"/>
            </a:solidFill>
            <a:round/>
          </a:ln>
        </p:spPr>
        <p:txBody>
          <a:bodyPr wrap="none" anchor="ctr"/>
          <a:lstStyle/>
          <a:p>
            <a:endParaRPr lang="en-US" sz="3735" smtClean="0">
              <a:solidFill>
                <a:srgbClr val="000000"/>
              </a:solidFill>
              <a:latin typeface="Times New Roman" panose="02020603050405020304" pitchFamily="18" charset="0"/>
            </a:endParaRPr>
          </a:p>
        </p:txBody>
      </p:sp>
      <p:sp>
        <p:nvSpPr>
          <p:cNvPr id="15378" name="Oval 18"/>
          <p:cNvSpPr>
            <a:spLocks noChangeArrowheads="1"/>
          </p:cNvSpPr>
          <p:nvPr/>
        </p:nvSpPr>
        <p:spPr bwMode="auto">
          <a:xfrm>
            <a:off x="2743200" y="2133600"/>
            <a:ext cx="304800" cy="228600"/>
          </a:xfrm>
          <a:prstGeom prst="ellipse">
            <a:avLst/>
          </a:prstGeom>
          <a:solidFill>
            <a:schemeClr val="folHlink"/>
          </a:solidFill>
          <a:ln w="38100">
            <a:solidFill>
              <a:srgbClr val="FF00FF"/>
            </a:solidFill>
            <a:round/>
          </a:ln>
        </p:spPr>
        <p:txBody>
          <a:bodyPr wrap="none" anchor="ctr"/>
          <a:lstStyle/>
          <a:p>
            <a:endParaRPr lang="en-US" sz="3735" smtClean="0">
              <a:solidFill>
                <a:srgbClr val="000000"/>
              </a:solidFill>
              <a:latin typeface="Times New Roman" panose="02020603050405020304" pitchFamily="18" charset="0"/>
            </a:endParaRPr>
          </a:p>
        </p:txBody>
      </p:sp>
      <p:sp>
        <p:nvSpPr>
          <p:cNvPr id="15379" name="Oval 19"/>
          <p:cNvSpPr>
            <a:spLocks noChangeArrowheads="1"/>
          </p:cNvSpPr>
          <p:nvPr/>
        </p:nvSpPr>
        <p:spPr bwMode="auto">
          <a:xfrm>
            <a:off x="4470400" y="381000"/>
            <a:ext cx="304800" cy="228600"/>
          </a:xfrm>
          <a:prstGeom prst="ellipse">
            <a:avLst/>
          </a:prstGeom>
          <a:solidFill>
            <a:schemeClr val="folHlink"/>
          </a:solidFill>
          <a:ln w="38100">
            <a:solidFill>
              <a:srgbClr val="FF00FF"/>
            </a:solidFill>
            <a:round/>
          </a:ln>
        </p:spPr>
        <p:txBody>
          <a:bodyPr wrap="none" anchor="ctr"/>
          <a:lstStyle/>
          <a:p>
            <a:endParaRPr lang="en-US" sz="3735" smtClean="0">
              <a:solidFill>
                <a:srgbClr val="000000"/>
              </a:solidFill>
              <a:latin typeface="Times New Roman" panose="02020603050405020304" pitchFamily="18" charset="0"/>
            </a:endParaRPr>
          </a:p>
        </p:txBody>
      </p:sp>
      <p:sp>
        <p:nvSpPr>
          <p:cNvPr id="15380" name="Freeform 20"/>
          <p:cNvSpPr/>
          <p:nvPr/>
        </p:nvSpPr>
        <p:spPr bwMode="auto">
          <a:xfrm>
            <a:off x="5797569" y="160337"/>
            <a:ext cx="5414433" cy="3357563"/>
          </a:xfrm>
          <a:custGeom>
            <a:avLst/>
            <a:gdLst>
              <a:gd name="T0" fmla="*/ 2147483647 w 2558"/>
              <a:gd name="T1" fmla="*/ 2147483647 h 2115"/>
              <a:gd name="T2" fmla="*/ 2147483647 w 2558"/>
              <a:gd name="T3" fmla="*/ 2147483647 h 2115"/>
              <a:gd name="T4" fmla="*/ 2147483647 w 2558"/>
              <a:gd name="T5" fmla="*/ 2147483647 h 2115"/>
              <a:gd name="T6" fmla="*/ 2147483647 w 2558"/>
              <a:gd name="T7" fmla="*/ 2147483647 h 2115"/>
              <a:gd name="T8" fmla="*/ 2147483647 w 2558"/>
              <a:gd name="T9" fmla="*/ 2147483647 h 2115"/>
              <a:gd name="T10" fmla="*/ 2147483647 w 2558"/>
              <a:gd name="T11" fmla="*/ 2147483647 h 2115"/>
              <a:gd name="T12" fmla="*/ 2147483647 w 2558"/>
              <a:gd name="T13" fmla="*/ 2147483647 h 2115"/>
              <a:gd name="T14" fmla="*/ 2147483647 w 2558"/>
              <a:gd name="T15" fmla="*/ 2147483647 h 2115"/>
              <a:gd name="T16" fmla="*/ 2147483647 w 2558"/>
              <a:gd name="T17" fmla="*/ 2147483647 h 2115"/>
              <a:gd name="T18" fmla="*/ 0 w 2558"/>
              <a:gd name="T19" fmla="*/ 2147483647 h 2115"/>
              <a:gd name="T20" fmla="*/ 2147483647 w 2558"/>
              <a:gd name="T21" fmla="*/ 2147483647 h 2115"/>
              <a:gd name="T22" fmla="*/ 2147483647 w 2558"/>
              <a:gd name="T23" fmla="*/ 2147483647 h 2115"/>
              <a:gd name="T24" fmla="*/ 2147483647 w 2558"/>
              <a:gd name="T25" fmla="*/ 2147483647 h 2115"/>
              <a:gd name="T26" fmla="*/ 2147483647 w 2558"/>
              <a:gd name="T27" fmla="*/ 2147483647 h 2115"/>
              <a:gd name="T28" fmla="*/ 2147483647 w 2558"/>
              <a:gd name="T29" fmla="*/ 2147483647 h 2115"/>
              <a:gd name="T30" fmla="*/ 2147483647 w 2558"/>
              <a:gd name="T31" fmla="*/ 2147483647 h 2115"/>
              <a:gd name="T32" fmla="*/ 2147483647 w 2558"/>
              <a:gd name="T33" fmla="*/ 2147483647 h 2115"/>
              <a:gd name="T34" fmla="*/ 2147483647 w 2558"/>
              <a:gd name="T35" fmla="*/ 2147483647 h 2115"/>
              <a:gd name="T36" fmla="*/ 2147483647 w 2558"/>
              <a:gd name="T37" fmla="*/ 2147483647 h 2115"/>
              <a:gd name="T38" fmla="*/ 2147483647 w 2558"/>
              <a:gd name="T39" fmla="*/ 2147483647 h 2115"/>
              <a:gd name="T40" fmla="*/ 2147483647 w 2558"/>
              <a:gd name="T41" fmla="*/ 2147483647 h 2115"/>
              <a:gd name="T42" fmla="*/ 2147483647 w 2558"/>
              <a:gd name="T43" fmla="*/ 2147483647 h 2115"/>
              <a:gd name="T44" fmla="*/ 2147483647 w 2558"/>
              <a:gd name="T45" fmla="*/ 2147483647 h 2115"/>
              <a:gd name="T46" fmla="*/ 2147483647 w 2558"/>
              <a:gd name="T47" fmla="*/ 2147483647 h 2115"/>
              <a:gd name="T48" fmla="*/ 2147483647 w 2558"/>
              <a:gd name="T49" fmla="*/ 2147483647 h 2115"/>
              <a:gd name="T50" fmla="*/ 2147483647 w 2558"/>
              <a:gd name="T51" fmla="*/ 2147483647 h 2115"/>
              <a:gd name="T52" fmla="*/ 2147483647 w 2558"/>
              <a:gd name="T53" fmla="*/ 2147483647 h 2115"/>
              <a:gd name="T54" fmla="*/ 2147483647 w 2558"/>
              <a:gd name="T55" fmla="*/ 2147483647 h 2115"/>
              <a:gd name="T56" fmla="*/ 2147483647 w 2558"/>
              <a:gd name="T57" fmla="*/ 2147483647 h 2115"/>
              <a:gd name="T58" fmla="*/ 2147483647 w 2558"/>
              <a:gd name="T59" fmla="*/ 2147483647 h 2115"/>
              <a:gd name="T60" fmla="*/ 2147483647 w 2558"/>
              <a:gd name="T61" fmla="*/ 2147483647 h 2115"/>
              <a:gd name="T62" fmla="*/ 2147483647 w 2558"/>
              <a:gd name="T63" fmla="*/ 2147483647 h 2115"/>
              <a:gd name="T64" fmla="*/ 2147483647 w 2558"/>
              <a:gd name="T65" fmla="*/ 2147483647 h 2115"/>
              <a:gd name="T66" fmla="*/ 2147483647 w 2558"/>
              <a:gd name="T67" fmla="*/ 2147483647 h 2115"/>
              <a:gd name="T68" fmla="*/ 2147483647 w 2558"/>
              <a:gd name="T69" fmla="*/ 2147483647 h 2115"/>
              <a:gd name="T70" fmla="*/ 2147483647 w 2558"/>
              <a:gd name="T71" fmla="*/ 2147483647 h 2115"/>
              <a:gd name="T72" fmla="*/ 2147483647 w 2558"/>
              <a:gd name="T73" fmla="*/ 2147483647 h 2115"/>
              <a:gd name="T74" fmla="*/ 2147483647 w 2558"/>
              <a:gd name="T75" fmla="*/ 2147483647 h 2115"/>
              <a:gd name="T76" fmla="*/ 2147483647 w 2558"/>
              <a:gd name="T77" fmla="*/ 2147483647 h 2115"/>
              <a:gd name="T78" fmla="*/ 2147483647 w 2558"/>
              <a:gd name="T79" fmla="*/ 2147483647 h 2115"/>
              <a:gd name="T80" fmla="*/ 2147483647 w 2558"/>
              <a:gd name="T81" fmla="*/ 2147483647 h 2115"/>
              <a:gd name="T82" fmla="*/ 2147483647 w 2558"/>
              <a:gd name="T83" fmla="*/ 2147483647 h 2115"/>
              <a:gd name="T84" fmla="*/ 2147483647 w 2558"/>
              <a:gd name="T85" fmla="*/ 2147483647 h 2115"/>
              <a:gd name="T86" fmla="*/ 2147483647 w 2558"/>
              <a:gd name="T87" fmla="*/ 2147483647 h 2115"/>
              <a:gd name="T88" fmla="*/ 2147483647 w 2558"/>
              <a:gd name="T89" fmla="*/ 2147483647 h 2115"/>
              <a:gd name="T90" fmla="*/ 2147483647 w 2558"/>
              <a:gd name="T91" fmla="*/ 2147483647 h 2115"/>
              <a:gd name="T92" fmla="*/ 2147483647 w 2558"/>
              <a:gd name="T93" fmla="*/ 2147483647 h 2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558"/>
              <a:gd name="T142" fmla="*/ 0 h 2115"/>
              <a:gd name="T143" fmla="*/ 2558 w 2558"/>
              <a:gd name="T144" fmla="*/ 2115 h 2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558" h="2115">
                <a:moveTo>
                  <a:pt x="397" y="1"/>
                </a:moveTo>
                <a:cubicBezTo>
                  <a:pt x="423" y="10"/>
                  <a:pt x="479" y="0"/>
                  <a:pt x="474" y="27"/>
                </a:cubicBezTo>
                <a:cubicBezTo>
                  <a:pt x="470" y="53"/>
                  <a:pt x="473" y="81"/>
                  <a:pt x="461" y="104"/>
                </a:cubicBezTo>
                <a:cubicBezTo>
                  <a:pt x="454" y="118"/>
                  <a:pt x="435" y="119"/>
                  <a:pt x="423" y="129"/>
                </a:cubicBezTo>
                <a:cubicBezTo>
                  <a:pt x="392" y="155"/>
                  <a:pt x="345" y="211"/>
                  <a:pt x="333" y="245"/>
                </a:cubicBezTo>
                <a:cubicBezTo>
                  <a:pt x="331" y="251"/>
                  <a:pt x="290" y="388"/>
                  <a:pt x="282" y="398"/>
                </a:cubicBezTo>
                <a:cubicBezTo>
                  <a:pt x="272" y="410"/>
                  <a:pt x="256" y="415"/>
                  <a:pt x="243" y="424"/>
                </a:cubicBezTo>
                <a:cubicBezTo>
                  <a:pt x="209" y="420"/>
                  <a:pt x="174" y="420"/>
                  <a:pt x="141" y="411"/>
                </a:cubicBezTo>
                <a:cubicBezTo>
                  <a:pt x="59" y="388"/>
                  <a:pt x="147" y="370"/>
                  <a:pt x="64" y="398"/>
                </a:cubicBezTo>
                <a:cubicBezTo>
                  <a:pt x="38" y="477"/>
                  <a:pt x="27" y="561"/>
                  <a:pt x="0" y="641"/>
                </a:cubicBezTo>
                <a:cubicBezTo>
                  <a:pt x="4" y="684"/>
                  <a:pt x="3" y="727"/>
                  <a:pt x="13" y="769"/>
                </a:cubicBezTo>
                <a:cubicBezTo>
                  <a:pt x="27" y="830"/>
                  <a:pt x="110" y="826"/>
                  <a:pt x="154" y="833"/>
                </a:cubicBezTo>
                <a:cubicBezTo>
                  <a:pt x="158" y="850"/>
                  <a:pt x="153" y="874"/>
                  <a:pt x="167" y="885"/>
                </a:cubicBezTo>
                <a:cubicBezTo>
                  <a:pt x="184" y="899"/>
                  <a:pt x="226" y="876"/>
                  <a:pt x="231" y="897"/>
                </a:cubicBezTo>
                <a:cubicBezTo>
                  <a:pt x="255" y="1005"/>
                  <a:pt x="233" y="1119"/>
                  <a:pt x="243" y="1230"/>
                </a:cubicBezTo>
                <a:cubicBezTo>
                  <a:pt x="246" y="1257"/>
                  <a:pt x="269" y="1307"/>
                  <a:pt x="269" y="1307"/>
                </a:cubicBezTo>
                <a:cubicBezTo>
                  <a:pt x="273" y="1345"/>
                  <a:pt x="265" y="1387"/>
                  <a:pt x="282" y="1422"/>
                </a:cubicBezTo>
                <a:cubicBezTo>
                  <a:pt x="288" y="1434"/>
                  <a:pt x="308" y="1416"/>
                  <a:pt x="320" y="1409"/>
                </a:cubicBezTo>
                <a:cubicBezTo>
                  <a:pt x="347" y="1394"/>
                  <a:pt x="384" y="1397"/>
                  <a:pt x="384" y="1397"/>
                </a:cubicBezTo>
                <a:cubicBezTo>
                  <a:pt x="412" y="1401"/>
                  <a:pt x="436" y="1411"/>
                  <a:pt x="487" y="1422"/>
                </a:cubicBezTo>
                <a:cubicBezTo>
                  <a:pt x="538" y="1433"/>
                  <a:pt x="651" y="1453"/>
                  <a:pt x="691" y="1461"/>
                </a:cubicBezTo>
                <a:cubicBezTo>
                  <a:pt x="733" y="1466"/>
                  <a:pt x="704" y="1469"/>
                  <a:pt x="730" y="1473"/>
                </a:cubicBezTo>
                <a:cubicBezTo>
                  <a:pt x="756" y="1477"/>
                  <a:pt x="817" y="1479"/>
                  <a:pt x="845" y="1486"/>
                </a:cubicBezTo>
                <a:cubicBezTo>
                  <a:pt x="873" y="1493"/>
                  <a:pt x="890" y="1491"/>
                  <a:pt x="896" y="1512"/>
                </a:cubicBezTo>
                <a:cubicBezTo>
                  <a:pt x="892" y="1546"/>
                  <a:pt x="892" y="1581"/>
                  <a:pt x="883" y="1614"/>
                </a:cubicBezTo>
                <a:cubicBezTo>
                  <a:pt x="879" y="1629"/>
                  <a:pt x="854" y="1638"/>
                  <a:pt x="858" y="1653"/>
                </a:cubicBezTo>
                <a:cubicBezTo>
                  <a:pt x="861" y="1666"/>
                  <a:pt x="883" y="1661"/>
                  <a:pt x="896" y="1665"/>
                </a:cubicBezTo>
                <a:cubicBezTo>
                  <a:pt x="915" y="1665"/>
                  <a:pt x="947" y="1656"/>
                  <a:pt x="973" y="1665"/>
                </a:cubicBezTo>
                <a:cubicBezTo>
                  <a:pt x="999" y="1674"/>
                  <a:pt x="1029" y="1696"/>
                  <a:pt x="1050" y="1717"/>
                </a:cubicBezTo>
                <a:cubicBezTo>
                  <a:pt x="1063" y="1768"/>
                  <a:pt x="1052" y="1771"/>
                  <a:pt x="1101" y="1793"/>
                </a:cubicBezTo>
                <a:cubicBezTo>
                  <a:pt x="1126" y="1804"/>
                  <a:pt x="1178" y="1819"/>
                  <a:pt x="1178" y="1819"/>
                </a:cubicBezTo>
                <a:cubicBezTo>
                  <a:pt x="1227" y="1853"/>
                  <a:pt x="1271" y="1837"/>
                  <a:pt x="1331" y="1819"/>
                </a:cubicBezTo>
                <a:cubicBezTo>
                  <a:pt x="1357" y="1811"/>
                  <a:pt x="1383" y="1819"/>
                  <a:pt x="1383" y="1819"/>
                </a:cubicBezTo>
                <a:cubicBezTo>
                  <a:pt x="1465" y="1875"/>
                  <a:pt x="1460" y="1895"/>
                  <a:pt x="1468" y="2003"/>
                </a:cubicBezTo>
                <a:cubicBezTo>
                  <a:pt x="1511" y="1997"/>
                  <a:pt x="1541" y="2051"/>
                  <a:pt x="1575" y="2024"/>
                </a:cubicBezTo>
                <a:cubicBezTo>
                  <a:pt x="1631" y="1978"/>
                  <a:pt x="1574" y="1996"/>
                  <a:pt x="1613" y="1947"/>
                </a:cubicBezTo>
                <a:cubicBezTo>
                  <a:pt x="1623" y="1935"/>
                  <a:pt x="1638" y="1930"/>
                  <a:pt x="1651" y="1921"/>
                </a:cubicBezTo>
                <a:cubicBezTo>
                  <a:pt x="1664" y="1930"/>
                  <a:pt x="1681" y="1934"/>
                  <a:pt x="1690" y="1947"/>
                </a:cubicBezTo>
                <a:cubicBezTo>
                  <a:pt x="1758" y="2048"/>
                  <a:pt x="1643" y="1957"/>
                  <a:pt x="1741" y="2024"/>
                </a:cubicBezTo>
                <a:cubicBezTo>
                  <a:pt x="1886" y="2020"/>
                  <a:pt x="2019" y="2001"/>
                  <a:pt x="2163" y="1985"/>
                </a:cubicBezTo>
                <a:cubicBezTo>
                  <a:pt x="2178" y="1983"/>
                  <a:pt x="2220" y="1938"/>
                  <a:pt x="2232" y="1928"/>
                </a:cubicBezTo>
                <a:cubicBezTo>
                  <a:pt x="2242" y="1920"/>
                  <a:pt x="2227" y="1964"/>
                  <a:pt x="2240" y="1960"/>
                </a:cubicBezTo>
                <a:cubicBezTo>
                  <a:pt x="2257" y="1958"/>
                  <a:pt x="2297" y="1940"/>
                  <a:pt x="2320" y="1940"/>
                </a:cubicBezTo>
                <a:cubicBezTo>
                  <a:pt x="2343" y="1940"/>
                  <a:pt x="2362" y="1955"/>
                  <a:pt x="2381" y="1960"/>
                </a:cubicBezTo>
                <a:cubicBezTo>
                  <a:pt x="2400" y="1965"/>
                  <a:pt x="2411" y="1962"/>
                  <a:pt x="2432" y="1973"/>
                </a:cubicBezTo>
                <a:cubicBezTo>
                  <a:pt x="2462" y="1980"/>
                  <a:pt x="2509" y="2024"/>
                  <a:pt x="2509" y="2024"/>
                </a:cubicBezTo>
                <a:cubicBezTo>
                  <a:pt x="2526" y="2050"/>
                  <a:pt x="2558" y="2115"/>
                  <a:pt x="2558" y="2115"/>
                </a:cubicBezTo>
              </a:path>
            </a:pathLst>
          </a:custGeom>
          <a:noFill/>
          <a:ln w="76200">
            <a:solidFill>
              <a:srgbClr val="FF0101"/>
            </a:solidFill>
            <a:prstDash val="dashDot"/>
            <a:round/>
          </a:ln>
          <a:extLst>
            <a:ext uri="{909E8E84-426E-40DD-AFC4-6F175D3DCCD1}">
              <a14:hiddenFill xmlns:a14="http://schemas.microsoft.com/office/drawing/2010/main">
                <a:solidFill>
                  <a:srgbClr val="FFFFFF"/>
                </a:solidFill>
              </a14:hiddenFill>
            </a:ext>
          </a:extLst>
        </p:spPr>
        <p:txBody>
          <a:bodyPr/>
          <a:lstStyle/>
          <a:p>
            <a:endParaRPr lang="en-GB" sz="3735" smtClean="0">
              <a:solidFill>
                <a:srgbClr val="000000"/>
              </a:solidFill>
              <a:latin typeface="Times New Roman" panose="02020603050405020304" pitchFamily="18" charset="0"/>
            </a:endParaRPr>
          </a:p>
        </p:txBody>
      </p:sp>
      <p:sp>
        <p:nvSpPr>
          <p:cNvPr id="15383" name="Oval 23"/>
          <p:cNvSpPr>
            <a:spLocks noChangeArrowheads="1"/>
          </p:cNvSpPr>
          <p:nvPr/>
        </p:nvSpPr>
        <p:spPr bwMode="auto">
          <a:xfrm>
            <a:off x="4470400" y="304800"/>
            <a:ext cx="406400" cy="381000"/>
          </a:xfrm>
          <a:prstGeom prst="ellipse">
            <a:avLst/>
          </a:prstGeom>
          <a:solidFill>
            <a:srgbClr val="FF0101"/>
          </a:solidFill>
          <a:ln w="9525">
            <a:solidFill>
              <a:schemeClr val="folHlink"/>
            </a:solidFill>
            <a:round/>
          </a:ln>
        </p:spPr>
        <p:txBody>
          <a:bodyPr wrap="none" anchor="ctr"/>
          <a:lstStyle/>
          <a:p>
            <a:endParaRPr lang="en-US" sz="3735" smtClean="0">
              <a:solidFill>
                <a:srgbClr val="000000"/>
              </a:solidFill>
              <a:latin typeface="Times New Roman" panose="02020603050405020304" pitchFamily="18" charset="0"/>
            </a:endParaRPr>
          </a:p>
        </p:txBody>
      </p:sp>
      <p:sp>
        <p:nvSpPr>
          <p:cNvPr id="15384" name="Oval 24"/>
          <p:cNvSpPr>
            <a:spLocks noChangeArrowheads="1"/>
          </p:cNvSpPr>
          <p:nvPr/>
        </p:nvSpPr>
        <p:spPr bwMode="auto">
          <a:xfrm>
            <a:off x="5283200" y="1066800"/>
            <a:ext cx="406400" cy="381000"/>
          </a:xfrm>
          <a:prstGeom prst="ellipse">
            <a:avLst/>
          </a:prstGeom>
          <a:solidFill>
            <a:srgbClr val="FF0101"/>
          </a:solidFill>
          <a:ln w="9525">
            <a:solidFill>
              <a:schemeClr val="folHlink"/>
            </a:solidFill>
            <a:round/>
          </a:ln>
        </p:spPr>
        <p:txBody>
          <a:bodyPr wrap="none" anchor="ctr"/>
          <a:lstStyle/>
          <a:p>
            <a:endParaRPr lang="en-US" sz="3735" smtClean="0">
              <a:solidFill>
                <a:srgbClr val="000000"/>
              </a:solidFill>
              <a:latin typeface="Times New Roman" panose="02020603050405020304" pitchFamily="18" charset="0"/>
            </a:endParaRPr>
          </a:p>
        </p:txBody>
      </p:sp>
      <p:sp>
        <p:nvSpPr>
          <p:cNvPr id="6167" name="Text Box 31"/>
          <p:cNvSpPr txBox="1">
            <a:spLocks noChangeArrowheads="1"/>
          </p:cNvSpPr>
          <p:nvPr/>
        </p:nvSpPr>
        <p:spPr bwMode="auto">
          <a:xfrm>
            <a:off x="1422400" y="6248400"/>
            <a:ext cx="9448800" cy="66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3735" b="1" smtClean="0">
                <a:solidFill>
                  <a:srgbClr val="000000"/>
                </a:solidFill>
                <a:cs typeface="Arial" panose="020B0604020202020204" pitchFamily="34" charset="0"/>
              </a:rPr>
              <a:t>L</a:t>
            </a:r>
            <a:r>
              <a:rPr lang="en-US" sz="3735" b="1" smtClean="0">
                <a:solidFill>
                  <a:srgbClr val="000000"/>
                </a:solidFill>
              </a:rPr>
              <a:t>ược đồ chiến dịch Biên giới thu - đông 1950</a:t>
            </a:r>
            <a:endParaRPr lang="en-US" sz="3735" b="1" smtClean="0">
              <a:solidFill>
                <a:srgbClr val="000000"/>
              </a:solidFill>
            </a:endParaRPr>
          </a:p>
        </p:txBody>
      </p:sp>
      <p:sp>
        <p:nvSpPr>
          <p:cNvPr id="15396" name="Text Box 36"/>
          <p:cNvSpPr txBox="1">
            <a:spLocks noChangeArrowheads="1"/>
          </p:cNvSpPr>
          <p:nvPr/>
        </p:nvSpPr>
        <p:spPr bwMode="auto">
          <a:xfrm rot="1975717">
            <a:off x="6076967" y="2425423"/>
            <a:ext cx="4997449" cy="420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spcBef>
                <a:spcPct val="50000"/>
              </a:spcBef>
            </a:pPr>
            <a:r>
              <a:rPr lang="en-US" sz="2135" b="1" smtClean="0">
                <a:solidFill>
                  <a:srgbClr val="3333FF"/>
                </a:solidFill>
              </a:rPr>
              <a:t>Đường biên giới Việt -  Trung</a:t>
            </a:r>
            <a:endParaRPr lang="en-US" sz="2135" b="1" smtClean="0">
              <a:solidFill>
                <a:srgbClr val="33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376"/>
                                        </p:tgtEl>
                                        <p:attrNameLst>
                                          <p:attrName>style.visibility</p:attrName>
                                        </p:attrNameLst>
                                      </p:cBhvr>
                                      <p:to>
                                        <p:strVal val="visible"/>
                                      </p:to>
                                    </p:set>
                                    <p:animEffect transition="in" filter="circle(in)">
                                      <p:cBhvr>
                                        <p:cTn id="7" dur="2000"/>
                                        <p:tgtEl>
                                          <p:spTgt spid="15376"/>
                                        </p:tgtEl>
                                      </p:cBhvr>
                                    </p:animEffect>
                                  </p:childTnLst>
                                  <p:subTnLst>
                                    <p:set>
                                      <p:cBhvr override="childStyle">
                                        <p:cTn dur="1" fill="hold" display="0" masterRel="nextClick" afterEffect="1"/>
                                        <p:tgtEl>
                                          <p:spTgt spid="15376"/>
                                        </p:tgtEl>
                                        <p:attrNameLst>
                                          <p:attrName>style.visibility</p:attrName>
                                        </p:attrNameLst>
                                      </p:cBhvr>
                                      <p:to>
                                        <p:strVal val="hidden"/>
                                      </p:to>
                                    </p:set>
                                  </p:subTnLst>
                                </p:cTn>
                              </p:par>
                              <p:par>
                                <p:cTn id="8" presetID="6" presetClass="entr" presetSubtype="16" fill="hold" grpId="0" nodeType="withEffect">
                                  <p:stCondLst>
                                    <p:cond delay="0"/>
                                  </p:stCondLst>
                                  <p:childTnLst>
                                    <p:set>
                                      <p:cBhvr>
                                        <p:cTn id="9" dur="1" fill="hold">
                                          <p:stCondLst>
                                            <p:cond delay="0"/>
                                          </p:stCondLst>
                                        </p:cTn>
                                        <p:tgtEl>
                                          <p:spTgt spid="15378"/>
                                        </p:tgtEl>
                                        <p:attrNameLst>
                                          <p:attrName>style.visibility</p:attrName>
                                        </p:attrNameLst>
                                      </p:cBhvr>
                                      <p:to>
                                        <p:strVal val="visible"/>
                                      </p:to>
                                    </p:set>
                                    <p:animEffect transition="in" filter="circle(in)">
                                      <p:cBhvr>
                                        <p:cTn id="10" dur="2000"/>
                                        <p:tgtEl>
                                          <p:spTgt spid="15378"/>
                                        </p:tgtEl>
                                      </p:cBhvr>
                                    </p:animEffect>
                                  </p:childTnLst>
                                  <p:subTnLst>
                                    <p:set>
                                      <p:cBhvr override="childStyle">
                                        <p:cTn dur="1" fill="hold" display="0" masterRel="nextClick" afterEffect="1"/>
                                        <p:tgtEl>
                                          <p:spTgt spid="15378"/>
                                        </p:tgtEl>
                                        <p:attrNameLst>
                                          <p:attrName>style.visibility</p:attrName>
                                        </p:attrNameLst>
                                      </p:cBhvr>
                                      <p:to>
                                        <p:strVal val="hidden"/>
                                      </p:to>
                                    </p:set>
                                  </p:subTnLst>
                                </p:cTn>
                              </p:par>
                              <p:par>
                                <p:cTn id="11" presetID="6" presetClass="entr" presetSubtype="16" fill="hold" grpId="0" nodeType="withEffect">
                                  <p:stCondLst>
                                    <p:cond delay="0"/>
                                  </p:stCondLst>
                                  <p:childTnLst>
                                    <p:set>
                                      <p:cBhvr>
                                        <p:cTn id="12" dur="1" fill="hold">
                                          <p:stCondLst>
                                            <p:cond delay="0"/>
                                          </p:stCondLst>
                                        </p:cTn>
                                        <p:tgtEl>
                                          <p:spTgt spid="15379"/>
                                        </p:tgtEl>
                                        <p:attrNameLst>
                                          <p:attrName>style.visibility</p:attrName>
                                        </p:attrNameLst>
                                      </p:cBhvr>
                                      <p:to>
                                        <p:strVal val="visible"/>
                                      </p:to>
                                    </p:set>
                                    <p:animEffect transition="in" filter="circle(in)">
                                      <p:cBhvr>
                                        <p:cTn id="13" dur="2000"/>
                                        <p:tgtEl>
                                          <p:spTgt spid="15379"/>
                                        </p:tgtEl>
                                      </p:cBhvr>
                                    </p:animEffect>
                                  </p:childTnLst>
                                  <p:subTnLst>
                                    <p:set>
                                      <p:cBhvr override="childStyle">
                                        <p:cTn dur="1" fill="hold" display="0" masterRel="nextClick" afterEffect="1"/>
                                        <p:tgtEl>
                                          <p:spTgt spid="15379"/>
                                        </p:tgtEl>
                                        <p:attrNameLst>
                                          <p:attrName>style.visibility</p:attrName>
                                        </p:attrNameLst>
                                      </p:cBhvr>
                                      <p:to>
                                        <p:strVal val="hidden"/>
                                      </p:to>
                                    </p:set>
                                  </p:subTnLst>
                                </p:cTn>
                              </p:par>
                              <p:par>
                                <p:cTn id="14" presetID="6" presetClass="entr" presetSubtype="16" fill="hold" grpId="0" nodeType="withEffect">
                                  <p:stCondLst>
                                    <p:cond delay="0"/>
                                  </p:stCondLst>
                                  <p:childTnLst>
                                    <p:set>
                                      <p:cBhvr>
                                        <p:cTn id="15" dur="1" fill="hold">
                                          <p:stCondLst>
                                            <p:cond delay="0"/>
                                          </p:stCondLst>
                                        </p:cTn>
                                        <p:tgtEl>
                                          <p:spTgt spid="15375"/>
                                        </p:tgtEl>
                                        <p:attrNameLst>
                                          <p:attrName>style.visibility</p:attrName>
                                        </p:attrNameLst>
                                      </p:cBhvr>
                                      <p:to>
                                        <p:strVal val="visible"/>
                                      </p:to>
                                    </p:set>
                                    <p:animEffect transition="in" filter="circle(in)">
                                      <p:cBhvr>
                                        <p:cTn id="16" dur="2000"/>
                                        <p:tgtEl>
                                          <p:spTgt spid="15375"/>
                                        </p:tgtEl>
                                      </p:cBhvr>
                                    </p:animEffect>
                                  </p:childTnLst>
                                  <p:subTnLst>
                                    <p:set>
                                      <p:cBhvr override="childStyle">
                                        <p:cTn dur="1" fill="hold" display="0" masterRel="nextClick" afterEffect="1"/>
                                        <p:tgtEl>
                                          <p:spTgt spid="15375"/>
                                        </p:tgtEl>
                                        <p:attrNameLst>
                                          <p:attrName>style.visibility</p:attrName>
                                        </p:attrNameLst>
                                      </p:cBhvr>
                                      <p:to>
                                        <p:strVal val="hidden"/>
                                      </p:to>
                                    </p:set>
                                  </p:subTnLst>
                                </p:cTn>
                              </p:par>
                              <p:par>
                                <p:cTn id="17" presetID="6" presetClass="entr" presetSubtype="16" fill="hold" grpId="0" nodeType="withEffect">
                                  <p:stCondLst>
                                    <p:cond delay="0"/>
                                  </p:stCondLst>
                                  <p:childTnLst>
                                    <p:set>
                                      <p:cBhvr>
                                        <p:cTn id="18" dur="1" fill="hold">
                                          <p:stCondLst>
                                            <p:cond delay="0"/>
                                          </p:stCondLst>
                                        </p:cTn>
                                        <p:tgtEl>
                                          <p:spTgt spid="15377"/>
                                        </p:tgtEl>
                                        <p:attrNameLst>
                                          <p:attrName>style.visibility</p:attrName>
                                        </p:attrNameLst>
                                      </p:cBhvr>
                                      <p:to>
                                        <p:strVal val="visible"/>
                                      </p:to>
                                    </p:set>
                                    <p:animEffect transition="in" filter="circle(in)">
                                      <p:cBhvr>
                                        <p:cTn id="19" dur="2000"/>
                                        <p:tgtEl>
                                          <p:spTgt spid="15377"/>
                                        </p:tgtEl>
                                      </p:cBhvr>
                                    </p:animEffect>
                                  </p:childTnLst>
                                  <p:subTnLst>
                                    <p:set>
                                      <p:cBhvr override="childStyle">
                                        <p:cTn dur="1" fill="hold" display="0" masterRel="nextClick" afterEffect="1"/>
                                        <p:tgtEl>
                                          <p:spTgt spid="15377"/>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18" presetClass="entr" presetSubtype="6" repeatCount="indefinite" fill="hold" grpId="0" nodeType="clickEffect">
                                  <p:stCondLst>
                                    <p:cond delay="0"/>
                                  </p:stCondLst>
                                  <p:childTnLst>
                                    <p:set>
                                      <p:cBhvr>
                                        <p:cTn id="23" dur="1" fill="hold">
                                          <p:stCondLst>
                                            <p:cond delay="0"/>
                                          </p:stCondLst>
                                        </p:cTn>
                                        <p:tgtEl>
                                          <p:spTgt spid="15380"/>
                                        </p:tgtEl>
                                        <p:attrNameLst>
                                          <p:attrName>style.visibility</p:attrName>
                                        </p:attrNameLst>
                                      </p:cBhvr>
                                      <p:to>
                                        <p:strVal val="visible"/>
                                      </p:to>
                                    </p:set>
                                    <p:animEffect transition="in" filter="strips(downRight)">
                                      <p:cBhvr>
                                        <p:cTn id="24" dur="2000"/>
                                        <p:tgtEl>
                                          <p:spTgt spid="15380"/>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5396"/>
                                        </p:tgtEl>
                                        <p:attrNameLst>
                                          <p:attrName>style.visibility</p:attrName>
                                        </p:attrNameLst>
                                      </p:cBhvr>
                                      <p:to>
                                        <p:strVal val="visible"/>
                                      </p:to>
                                    </p:set>
                                    <p:animEffect transition="in" filter="box(in)">
                                      <p:cBhvr>
                                        <p:cTn id="29" dur="500"/>
                                        <p:tgtEl>
                                          <p:spTgt spid="1539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repeatCount="indefinite" fill="hold" grpId="0" nodeType="clickEffect">
                                  <p:stCondLst>
                                    <p:cond delay="0"/>
                                  </p:stCondLst>
                                  <p:childTnLst>
                                    <p:set>
                                      <p:cBhvr>
                                        <p:cTn id="33" dur="1" fill="hold">
                                          <p:stCondLst>
                                            <p:cond delay="0"/>
                                          </p:stCondLst>
                                        </p:cTn>
                                        <p:tgtEl>
                                          <p:spTgt spid="15383"/>
                                        </p:tgtEl>
                                        <p:attrNameLst>
                                          <p:attrName>style.visibility</p:attrName>
                                        </p:attrNameLst>
                                      </p:cBhvr>
                                      <p:to>
                                        <p:strVal val="visible"/>
                                      </p:to>
                                    </p:set>
                                    <p:animEffect transition="in" filter="circle(in)">
                                      <p:cBhvr>
                                        <p:cTn id="34" dur="2000"/>
                                        <p:tgtEl>
                                          <p:spTgt spid="15383"/>
                                        </p:tgtEl>
                                      </p:cBhvr>
                                    </p:animEffect>
                                  </p:childTnLst>
                                </p:cTn>
                              </p:par>
                              <p:par>
                                <p:cTn id="35" presetID="6" presetClass="entr" presetSubtype="16" repeatCount="indefinite" fill="hold" grpId="0" nodeType="withEffect">
                                  <p:stCondLst>
                                    <p:cond delay="0"/>
                                  </p:stCondLst>
                                  <p:childTnLst>
                                    <p:set>
                                      <p:cBhvr>
                                        <p:cTn id="36" dur="1" fill="hold">
                                          <p:stCondLst>
                                            <p:cond delay="0"/>
                                          </p:stCondLst>
                                        </p:cTn>
                                        <p:tgtEl>
                                          <p:spTgt spid="15384"/>
                                        </p:tgtEl>
                                        <p:attrNameLst>
                                          <p:attrName>style.visibility</p:attrName>
                                        </p:attrNameLst>
                                      </p:cBhvr>
                                      <p:to>
                                        <p:strVal val="visible"/>
                                      </p:to>
                                    </p:set>
                                    <p:animEffect transition="in" filter="circle(in)">
                                      <p:cBhvr>
                                        <p:cTn id="37" dur="2000"/>
                                        <p:tgtEl>
                                          <p:spTgt spid="15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5" grpId="0" bldLvl="0" animBg="1"/>
      <p:bldP spid="15376" grpId="0" bldLvl="0" animBg="1"/>
      <p:bldP spid="15377" grpId="0" bldLvl="0" animBg="1"/>
      <p:bldP spid="15378" grpId="0" bldLvl="0" animBg="1"/>
      <p:bldP spid="15379" grpId="0" bldLvl="0" animBg="1"/>
      <p:bldP spid="15380" grpId="0" bldLvl="0" animBg="1"/>
      <p:bldP spid="15383" grpId="0" bldLvl="0" animBg="1"/>
      <p:bldP spid="15384" grpId="0" bldLvl="0" animBg="1"/>
      <p:bldP spid="153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 name="Picture 14" descr="Cover"/>
          <p:cNvPicPr>
            <a:picLocks noChangeAspect="1"/>
          </p:cNvPicPr>
          <p:nvPr/>
        </p:nvPicPr>
        <p:blipFill>
          <a:blip r:embed="rId1"/>
          <a:stretch>
            <a:fillRect/>
          </a:stretch>
        </p:blipFill>
        <p:spPr>
          <a:xfrm>
            <a:off x="1428750" y="3157855"/>
            <a:ext cx="1840230" cy="1109345"/>
          </a:xfrm>
          <a:prstGeom prst="rect">
            <a:avLst/>
          </a:prstGeom>
          <a:noFill/>
          <a:ln w="9525">
            <a:noFill/>
          </a:ln>
        </p:spPr>
      </p:pic>
      <p:sp>
        <p:nvSpPr>
          <p:cNvPr id="13" name="Line 13"/>
          <p:cNvSpPr/>
          <p:nvPr/>
        </p:nvSpPr>
        <p:spPr>
          <a:xfrm flipV="1">
            <a:off x="3276600" y="2781300"/>
            <a:ext cx="762000" cy="914400"/>
          </a:xfrm>
          <a:prstGeom prst="line">
            <a:avLst/>
          </a:prstGeom>
          <a:ln w="38100" cap="flat" cmpd="sng">
            <a:solidFill>
              <a:srgbClr val="000099"/>
            </a:solidFill>
            <a:prstDash val="solid"/>
            <a:headEnd type="none" w="med" len="med"/>
            <a:tailEnd type="triangle" w="med" len="med"/>
          </a:ln>
        </p:spPr>
      </p:sp>
      <p:sp>
        <p:nvSpPr>
          <p:cNvPr id="14" name="Line 14"/>
          <p:cNvSpPr/>
          <p:nvPr/>
        </p:nvSpPr>
        <p:spPr>
          <a:xfrm>
            <a:off x="3276600" y="3733800"/>
            <a:ext cx="762000" cy="1276350"/>
          </a:xfrm>
          <a:prstGeom prst="line">
            <a:avLst/>
          </a:prstGeom>
          <a:ln w="38100" cap="flat" cmpd="sng">
            <a:solidFill>
              <a:srgbClr val="000099"/>
            </a:solidFill>
            <a:prstDash val="solid"/>
            <a:headEnd type="none" w="med" len="med"/>
            <a:tailEnd type="triangle" w="med" len="med"/>
          </a:ln>
        </p:spPr>
      </p:sp>
      <p:sp>
        <p:nvSpPr>
          <p:cNvPr id="15" name="AutoShape 15"/>
          <p:cNvSpPr/>
          <p:nvPr/>
        </p:nvSpPr>
        <p:spPr>
          <a:xfrm>
            <a:off x="4095750" y="4686300"/>
            <a:ext cx="1676400" cy="64770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vi-VN" altLang="x-none" sz="2700" b="1" dirty="0">
                <a:solidFill>
                  <a:srgbClr val="0000FF"/>
                </a:solidFill>
                <a:latin typeface="Times New Roman" panose="02020603050405020304" pitchFamily="18" charset="0"/>
              </a:rPr>
              <a:t>Mục đích </a:t>
            </a:r>
            <a:endParaRPr lang="vi-VN" altLang="x-none" sz="2700" b="1" dirty="0">
              <a:solidFill>
                <a:srgbClr val="0000FF"/>
              </a:solidFill>
              <a:latin typeface="Times New Roman" panose="02020603050405020304" pitchFamily="18" charset="0"/>
            </a:endParaRPr>
          </a:p>
          <a:p>
            <a:pPr algn="ctr"/>
            <a:r>
              <a:rPr lang="vi-VN" altLang="x-none" sz="2700" b="1" dirty="0">
                <a:solidFill>
                  <a:srgbClr val="0000FF"/>
                </a:solidFill>
                <a:latin typeface="Times New Roman" panose="02020603050405020304" pitchFamily="18" charset="0"/>
              </a:rPr>
              <a:t>của ta</a:t>
            </a:r>
            <a:endParaRPr lang="vi-VN" altLang="x-none" sz="2700" b="1" dirty="0">
              <a:solidFill>
                <a:srgbClr val="0000FF"/>
              </a:solidFill>
              <a:latin typeface="Times New Roman" panose="02020603050405020304" pitchFamily="18" charset="0"/>
            </a:endParaRPr>
          </a:p>
        </p:txBody>
      </p:sp>
      <p:sp>
        <p:nvSpPr>
          <p:cNvPr id="16" name="AutoShape 16"/>
          <p:cNvSpPr/>
          <p:nvPr/>
        </p:nvSpPr>
        <p:spPr>
          <a:xfrm>
            <a:off x="4095750" y="2225040"/>
            <a:ext cx="1676400" cy="822960"/>
          </a:xfrm>
          <a:prstGeom prst="roundRect">
            <a:avLst>
              <a:gd name="adj" fmla="val 16667"/>
            </a:avLst>
          </a:prstGeom>
          <a:solidFill>
            <a:schemeClr val="accent1"/>
          </a:solidFill>
          <a:ln w="9525" cap="flat" cmpd="sng">
            <a:solidFill>
              <a:schemeClr val="tx1"/>
            </a:solidFill>
            <a:prstDash val="solid"/>
            <a:headEnd type="none" w="med" len="med"/>
            <a:tailEnd type="none" w="med" len="med"/>
          </a:ln>
        </p:spPr>
        <p:txBody>
          <a:bodyPr wrap="none" anchor="ctr" anchorCtr="0"/>
          <a:p>
            <a:pPr algn="ctr"/>
            <a:r>
              <a:rPr lang="vi-VN" altLang="x-none" sz="2700" b="1" dirty="0">
                <a:solidFill>
                  <a:srgbClr val="0000FF"/>
                </a:solidFill>
                <a:latin typeface="Times New Roman" panose="02020603050405020304" pitchFamily="18" charset="0"/>
              </a:rPr>
              <a:t>Âm mưu </a:t>
            </a:r>
            <a:endParaRPr lang="vi-VN" altLang="x-none" sz="2700" b="1" dirty="0">
              <a:solidFill>
                <a:srgbClr val="0000FF"/>
              </a:solidFill>
              <a:latin typeface="Times New Roman" panose="02020603050405020304" pitchFamily="18" charset="0"/>
            </a:endParaRPr>
          </a:p>
          <a:p>
            <a:pPr algn="ctr"/>
            <a:r>
              <a:rPr lang="vi-VN" altLang="x-none" sz="2700" b="1" dirty="0">
                <a:solidFill>
                  <a:srgbClr val="0000FF"/>
                </a:solidFill>
                <a:latin typeface="Times New Roman" panose="02020603050405020304" pitchFamily="18" charset="0"/>
              </a:rPr>
              <a:t>của địch</a:t>
            </a:r>
            <a:endParaRPr lang="vi-VN" altLang="x-none" sz="2700" b="1" dirty="0">
              <a:solidFill>
                <a:srgbClr val="0000FF"/>
              </a:solidFill>
              <a:latin typeface="Times New Roman" panose="02020603050405020304" pitchFamily="18" charset="0"/>
            </a:endParaRPr>
          </a:p>
        </p:txBody>
      </p:sp>
      <p:sp>
        <p:nvSpPr>
          <p:cNvPr id="17" name="Line 17"/>
          <p:cNvSpPr/>
          <p:nvPr/>
        </p:nvSpPr>
        <p:spPr>
          <a:xfrm flipV="1">
            <a:off x="5772150" y="4267200"/>
            <a:ext cx="1295400" cy="685800"/>
          </a:xfrm>
          <a:prstGeom prst="line">
            <a:avLst/>
          </a:prstGeom>
          <a:ln w="38100" cap="flat" cmpd="sng">
            <a:solidFill>
              <a:srgbClr val="E12713"/>
            </a:solidFill>
            <a:prstDash val="solid"/>
            <a:headEnd type="none" w="med" len="med"/>
            <a:tailEnd type="triangle" w="med" len="med"/>
          </a:ln>
        </p:spPr>
      </p:sp>
      <p:sp>
        <p:nvSpPr>
          <p:cNvPr id="18" name="Line 18"/>
          <p:cNvSpPr/>
          <p:nvPr/>
        </p:nvSpPr>
        <p:spPr>
          <a:xfrm flipV="1">
            <a:off x="5772150" y="5029200"/>
            <a:ext cx="1219200" cy="0"/>
          </a:xfrm>
          <a:prstGeom prst="line">
            <a:avLst/>
          </a:prstGeom>
          <a:ln w="38100" cap="flat" cmpd="sng">
            <a:solidFill>
              <a:srgbClr val="E12713"/>
            </a:solidFill>
            <a:prstDash val="solid"/>
            <a:headEnd type="none" w="med" len="med"/>
            <a:tailEnd type="triangle" w="med" len="med"/>
          </a:ln>
        </p:spPr>
      </p:sp>
      <p:sp>
        <p:nvSpPr>
          <p:cNvPr id="19" name="Line 19"/>
          <p:cNvSpPr/>
          <p:nvPr/>
        </p:nvSpPr>
        <p:spPr>
          <a:xfrm>
            <a:off x="5772150" y="5105400"/>
            <a:ext cx="1295400" cy="838200"/>
          </a:xfrm>
          <a:prstGeom prst="line">
            <a:avLst/>
          </a:prstGeom>
          <a:ln w="38100" cap="flat" cmpd="sng">
            <a:solidFill>
              <a:srgbClr val="E12713"/>
            </a:solidFill>
            <a:prstDash val="solid"/>
            <a:headEnd type="none" w="med" len="med"/>
            <a:tailEnd type="triangle" w="med" len="med"/>
          </a:ln>
        </p:spPr>
      </p:sp>
      <p:sp>
        <p:nvSpPr>
          <p:cNvPr id="20" name="Text Box 20"/>
          <p:cNvSpPr txBox="1"/>
          <p:nvPr/>
        </p:nvSpPr>
        <p:spPr>
          <a:xfrm>
            <a:off x="7067550" y="3832860"/>
            <a:ext cx="3219450" cy="922020"/>
          </a:xfrm>
          <a:prstGeom prst="rect">
            <a:avLst/>
          </a:prstGeom>
          <a:noFill/>
          <a:ln w="9525">
            <a:noFill/>
          </a:ln>
        </p:spPr>
        <p:txBody>
          <a:bodyPr>
            <a:spAutoFit/>
          </a:bodyPr>
          <a:p>
            <a:pPr algn="just">
              <a:spcBef>
                <a:spcPct val="50000"/>
              </a:spcBef>
            </a:pPr>
            <a:r>
              <a:rPr lang="vi-VN" altLang="x-none" sz="2700" b="1" dirty="0">
                <a:solidFill>
                  <a:srgbClr val="0000FF"/>
                </a:solidFill>
                <a:latin typeface="Times New Roman" panose="02020603050405020304" pitchFamily="18" charset="0"/>
              </a:rPr>
              <a:t>Giải phóng một phần biên giới.</a:t>
            </a:r>
            <a:endParaRPr lang="vi-VN" altLang="x-none" sz="2700" b="1" dirty="0">
              <a:solidFill>
                <a:srgbClr val="0000FF"/>
              </a:solidFill>
              <a:latin typeface="Times New Roman" panose="02020603050405020304" pitchFamily="18" charset="0"/>
            </a:endParaRPr>
          </a:p>
        </p:txBody>
      </p:sp>
      <p:sp>
        <p:nvSpPr>
          <p:cNvPr id="21" name="Text Box 21"/>
          <p:cNvSpPr txBox="1"/>
          <p:nvPr/>
        </p:nvSpPr>
        <p:spPr>
          <a:xfrm>
            <a:off x="7067550" y="4724400"/>
            <a:ext cx="3228975" cy="922020"/>
          </a:xfrm>
          <a:prstGeom prst="rect">
            <a:avLst/>
          </a:prstGeom>
          <a:noFill/>
          <a:ln w="9525">
            <a:noFill/>
          </a:ln>
        </p:spPr>
        <p:txBody>
          <a:bodyPr>
            <a:spAutoFit/>
          </a:bodyPr>
          <a:p>
            <a:pPr algn="just">
              <a:spcBef>
                <a:spcPct val="50000"/>
              </a:spcBef>
            </a:pPr>
            <a:r>
              <a:rPr lang="vi-VN" altLang="x-none" sz="2700" b="1" dirty="0">
                <a:solidFill>
                  <a:srgbClr val="0000FF"/>
                </a:solidFill>
                <a:latin typeface="Times New Roman" panose="02020603050405020304" pitchFamily="18" charset="0"/>
              </a:rPr>
              <a:t>Củng cố, mở rộng căn cứ địa Việt Bắc.</a:t>
            </a:r>
            <a:endParaRPr lang="vi-VN" altLang="x-none" sz="2700" b="1" dirty="0">
              <a:solidFill>
                <a:srgbClr val="0000FF"/>
              </a:solidFill>
              <a:latin typeface="Times New Roman" panose="02020603050405020304" pitchFamily="18" charset="0"/>
            </a:endParaRPr>
          </a:p>
        </p:txBody>
      </p:sp>
      <p:sp>
        <p:nvSpPr>
          <p:cNvPr id="22" name="Text Box 22"/>
          <p:cNvSpPr txBox="1"/>
          <p:nvPr/>
        </p:nvSpPr>
        <p:spPr>
          <a:xfrm>
            <a:off x="7118350" y="5638800"/>
            <a:ext cx="3178175" cy="922020"/>
          </a:xfrm>
          <a:prstGeom prst="rect">
            <a:avLst/>
          </a:prstGeom>
          <a:noFill/>
          <a:ln w="9525">
            <a:noFill/>
          </a:ln>
        </p:spPr>
        <p:txBody>
          <a:bodyPr>
            <a:spAutoFit/>
          </a:bodyPr>
          <a:p>
            <a:pPr algn="just">
              <a:spcBef>
                <a:spcPct val="50000"/>
              </a:spcBef>
            </a:pPr>
            <a:r>
              <a:rPr lang="vi-VN" altLang="x-none" sz="2700" b="1" dirty="0">
                <a:solidFill>
                  <a:srgbClr val="0000FF"/>
                </a:solidFill>
                <a:latin typeface="Times New Roman" panose="02020603050405020304" pitchFamily="18" charset="0"/>
              </a:rPr>
              <a:t>Khai thông đường liên lạc quốc tế.</a:t>
            </a:r>
            <a:endParaRPr lang="vi-VN" altLang="x-none" sz="2700" b="1" dirty="0">
              <a:solidFill>
                <a:srgbClr val="0000FF"/>
              </a:solidFill>
              <a:latin typeface="Times New Roman" panose="02020603050405020304" pitchFamily="18" charset="0"/>
            </a:endParaRPr>
          </a:p>
        </p:txBody>
      </p:sp>
      <p:sp>
        <p:nvSpPr>
          <p:cNvPr id="23" name="Line 23"/>
          <p:cNvSpPr/>
          <p:nvPr/>
        </p:nvSpPr>
        <p:spPr>
          <a:xfrm flipV="1">
            <a:off x="5772150" y="2286000"/>
            <a:ext cx="1371600" cy="381000"/>
          </a:xfrm>
          <a:prstGeom prst="line">
            <a:avLst/>
          </a:prstGeom>
          <a:ln w="38100" cap="flat" cmpd="sng">
            <a:solidFill>
              <a:srgbClr val="E12713"/>
            </a:solidFill>
            <a:prstDash val="solid"/>
            <a:headEnd type="none" w="med" len="med"/>
            <a:tailEnd type="triangle" w="med" len="med"/>
          </a:ln>
        </p:spPr>
      </p:sp>
      <p:sp>
        <p:nvSpPr>
          <p:cNvPr id="24" name="Line 24"/>
          <p:cNvSpPr/>
          <p:nvPr/>
        </p:nvSpPr>
        <p:spPr>
          <a:xfrm>
            <a:off x="5772150" y="2667000"/>
            <a:ext cx="1295400" cy="609600"/>
          </a:xfrm>
          <a:prstGeom prst="line">
            <a:avLst/>
          </a:prstGeom>
          <a:ln w="38100" cap="flat" cmpd="sng">
            <a:solidFill>
              <a:srgbClr val="E12713"/>
            </a:solidFill>
            <a:prstDash val="solid"/>
            <a:headEnd type="none" w="med" len="med"/>
            <a:tailEnd type="triangle" w="med" len="med"/>
          </a:ln>
        </p:spPr>
      </p:sp>
      <p:sp>
        <p:nvSpPr>
          <p:cNvPr id="25" name="Text Box 25"/>
          <p:cNvSpPr txBox="1"/>
          <p:nvPr/>
        </p:nvSpPr>
        <p:spPr>
          <a:xfrm>
            <a:off x="7105650" y="1859280"/>
            <a:ext cx="3109595" cy="922020"/>
          </a:xfrm>
          <a:prstGeom prst="rect">
            <a:avLst/>
          </a:prstGeom>
          <a:noFill/>
          <a:ln w="9525">
            <a:noFill/>
          </a:ln>
        </p:spPr>
        <p:txBody>
          <a:bodyPr wrap="square">
            <a:spAutoFit/>
          </a:bodyPr>
          <a:p>
            <a:pPr algn="just">
              <a:spcBef>
                <a:spcPct val="50000"/>
              </a:spcBef>
            </a:pPr>
            <a:r>
              <a:rPr lang="vi-VN" altLang="x-none" sz="2700" b="1" dirty="0">
                <a:solidFill>
                  <a:srgbClr val="0000FF"/>
                </a:solidFill>
                <a:latin typeface="Times New Roman" panose="02020603050405020304" pitchFamily="18" charset="0"/>
              </a:rPr>
              <a:t>Khóa chặt biên giới Việt – Trung.</a:t>
            </a:r>
            <a:endParaRPr lang="vi-VN" altLang="x-none" sz="2700" b="1" dirty="0">
              <a:solidFill>
                <a:srgbClr val="0000FF"/>
              </a:solidFill>
              <a:latin typeface="Times New Roman" panose="02020603050405020304" pitchFamily="18" charset="0"/>
            </a:endParaRPr>
          </a:p>
        </p:txBody>
      </p:sp>
      <p:sp>
        <p:nvSpPr>
          <p:cNvPr id="26" name="Text Box 26"/>
          <p:cNvSpPr txBox="1"/>
          <p:nvPr/>
        </p:nvSpPr>
        <p:spPr>
          <a:xfrm>
            <a:off x="7096125" y="2910840"/>
            <a:ext cx="3200400" cy="922020"/>
          </a:xfrm>
          <a:prstGeom prst="rect">
            <a:avLst/>
          </a:prstGeom>
          <a:noFill/>
          <a:ln w="9525">
            <a:noFill/>
          </a:ln>
        </p:spPr>
        <p:txBody>
          <a:bodyPr>
            <a:spAutoFit/>
          </a:bodyPr>
          <a:p>
            <a:pPr algn="just">
              <a:spcBef>
                <a:spcPct val="50000"/>
              </a:spcBef>
            </a:pPr>
            <a:r>
              <a:rPr lang="vi-VN" altLang="x-none" sz="2700" b="1" dirty="0">
                <a:solidFill>
                  <a:srgbClr val="0000FF"/>
                </a:solidFill>
                <a:latin typeface="Times New Roman" panose="02020603050405020304" pitchFamily="18" charset="0"/>
              </a:rPr>
              <a:t>Cô lập căn cứ địa Việt Bắc.</a:t>
            </a:r>
            <a:endParaRPr lang="vi-VN" altLang="x-none" sz="2700" b="1" dirty="0">
              <a:solidFill>
                <a:srgbClr val="0000FF"/>
              </a:solidFill>
              <a:latin typeface="Times New Roman" panose="02020603050405020304" pitchFamily="18" charset="0"/>
            </a:endParaRPr>
          </a:p>
        </p:txBody>
      </p:sp>
      <p:sp>
        <p:nvSpPr>
          <p:cNvPr id="8210" name="Rectangle 9"/>
          <p:cNvSpPr/>
          <p:nvPr/>
        </p:nvSpPr>
        <p:spPr>
          <a:xfrm>
            <a:off x="1981200" y="47625"/>
            <a:ext cx="8153400" cy="1383665"/>
          </a:xfrm>
          <a:prstGeom prst="rect">
            <a:avLst/>
          </a:prstGeom>
          <a:noFill/>
          <a:ln w="9525">
            <a:noFill/>
          </a:ln>
        </p:spPr>
        <p:txBody>
          <a:bodyPr>
            <a:spAutoFit/>
          </a:bodyPr>
          <a:p>
            <a:pPr algn="ctr"/>
            <a:endParaRPr sz="2800" b="1" dirty="0">
              <a:solidFill>
                <a:srgbClr val="0000FF"/>
              </a:solidFill>
              <a:latin typeface="Times New Roman" panose="02020603050405020304" pitchFamily="18" charset="0"/>
            </a:endParaRPr>
          </a:p>
          <a:p>
            <a:pPr algn="ctr"/>
            <a:r>
              <a:rPr sz="2800" b="1" u="sng" dirty="0">
                <a:solidFill>
                  <a:srgbClr val="0000FF"/>
                </a:solidFill>
                <a:latin typeface="Times New Roman" panose="02020603050405020304" pitchFamily="18" charset="0"/>
              </a:rPr>
              <a:t>Lịch sử</a:t>
            </a:r>
            <a:endParaRPr sz="2800" b="1" u="sng" dirty="0">
              <a:solidFill>
                <a:srgbClr val="0000FF"/>
              </a:solidFill>
              <a:latin typeface="Times New Roman" panose="02020603050405020304" pitchFamily="18" charset="0"/>
            </a:endParaRPr>
          </a:p>
          <a:p>
            <a:r>
              <a:rPr sz="2800" b="1" dirty="0">
                <a:solidFill>
                  <a:srgbClr val="0000FF"/>
                </a:solidFill>
                <a:latin typeface="Times New Roman" panose="02020603050405020304" pitchFamily="18" charset="0"/>
              </a:rPr>
              <a:t>        </a:t>
            </a:r>
            <a:r>
              <a:rPr sz="2800" b="1" dirty="0">
                <a:solidFill>
                  <a:srgbClr val="FF0000"/>
                </a:solidFill>
                <a:latin typeface="Times New Roman" panose="02020603050405020304" pitchFamily="18" charset="0"/>
              </a:rPr>
              <a:t>Chiến thắng Biên giới thu-đông 1950</a:t>
            </a:r>
            <a:endParaRPr sz="2800" dirty="0">
              <a:solidFill>
                <a:srgbClr val="FF0000"/>
              </a:solidFill>
              <a:latin typeface="Arial" panose="020B0604020202020204" pitchFamily="34" charset="0"/>
            </a:endParaRPr>
          </a:p>
        </p:txBody>
      </p:sp>
    </p:spTree>
    <p:custDataLst>
      <p:tags r:id="rId2"/>
    </p:custData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ou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repeatCount="3000" fill="hold" nodeType="clickEffect">
                                  <p:stCondLst>
                                    <p:cond delay="500"/>
                                  </p:stCondLst>
                                  <p:childTnLst>
                                    <p:set>
                                      <p:cBhvr>
                                        <p:cTn id="11" dur="1" fill="hold">
                                          <p:stCondLst>
                                            <p:cond delay="0"/>
                                          </p:stCondLst>
                                        </p:cTn>
                                        <p:tgtEl>
                                          <p:spTgt spid="13"/>
                                        </p:tgtEl>
                                        <p:attrNameLst>
                                          <p:attrName>style.visibility</p:attrName>
                                        </p:attrNameLst>
                                      </p:cBhvr>
                                      <p:to>
                                        <p:strVal val="visible"/>
                                      </p:to>
                                    </p:set>
                                    <p:animEffect transition="in" filter="checkerboard(across)">
                                      <p:cBhvr>
                                        <p:cTn id="12" dur="500"/>
                                        <p:tgtEl>
                                          <p:spTgt spid="13"/>
                                        </p:tgtEl>
                                      </p:cBhvr>
                                    </p:animEffect>
                                  </p:childTnLst>
                                </p:cTn>
                              </p:par>
                              <p:par>
                                <p:cTn id="13" presetID="5" presetClass="entr" presetSubtype="1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checkerboard(across)">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ppt_x</p:attrName>
                                        </p:attrNameLst>
                                      </p:cBhvr>
                                      <p:tavLst>
                                        <p:tav tm="0">
                                          <p:val>
                                            <p:strVal val="#ppt_x-.2"/>
                                          </p:val>
                                        </p:tav>
                                        <p:tav tm="100000">
                                          <p:val>
                                            <p:strVal val="#ppt_x"/>
                                          </p:val>
                                        </p:tav>
                                      </p:tavLst>
                                    </p:anim>
                                    <p:anim calcmode="lin" valueType="num">
                                      <p:cBhvr>
                                        <p:cTn id="27" dur="5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28" dur="500"/>
                                        <p:tgtEl>
                                          <p:spTgt spid="23"/>
                                        </p:tgtEl>
                                      </p:cBhvr>
                                    </p:animEffect>
                                  </p:childTnLst>
                                </p:cTn>
                              </p:par>
                              <p:par>
                                <p:cTn id="29" presetID="29"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ppt_x</p:attrName>
                                        </p:attrNameLst>
                                      </p:cBhvr>
                                      <p:tavLst>
                                        <p:tav tm="0">
                                          <p:val>
                                            <p:strVal val="#ppt_x-.2"/>
                                          </p:val>
                                        </p:tav>
                                        <p:tav tm="100000">
                                          <p:val>
                                            <p:strVal val="#ppt_x"/>
                                          </p:val>
                                        </p:tav>
                                      </p:tavLst>
                                    </p:anim>
                                    <p:anim calcmode="lin" valueType="num">
                                      <p:cBhvr>
                                        <p:cTn id="32" dur="5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3" dur="500"/>
                                        <p:tgtEl>
                                          <p:spTgt spid="24"/>
                                        </p:tgtEl>
                                      </p:cBhvr>
                                    </p:animEffect>
                                  </p:childTnLst>
                                </p:cTn>
                              </p:par>
                              <p:par>
                                <p:cTn id="34" presetID="29"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ppt_x</p:attrName>
                                        </p:attrNameLst>
                                      </p:cBhvr>
                                      <p:tavLst>
                                        <p:tav tm="0">
                                          <p:val>
                                            <p:strVal val="#ppt_x-.2"/>
                                          </p:val>
                                        </p:tav>
                                        <p:tav tm="100000">
                                          <p:val>
                                            <p:strVal val="#ppt_x"/>
                                          </p:val>
                                        </p:tav>
                                      </p:tavLst>
                                    </p:anim>
                                    <p:anim calcmode="lin" valueType="num">
                                      <p:cBhvr>
                                        <p:cTn id="37"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8" dur="500"/>
                                        <p:tgtEl>
                                          <p:spTgt spid="25"/>
                                        </p:tgtEl>
                                      </p:cBhvr>
                                    </p:animEffect>
                                  </p:childTnLst>
                                </p:cTn>
                              </p:par>
                              <p:par>
                                <p:cTn id="39" presetID="29"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ppt_x</p:attrName>
                                        </p:attrNameLst>
                                      </p:cBhvr>
                                      <p:tavLst>
                                        <p:tav tm="0">
                                          <p:val>
                                            <p:strVal val="#ppt_x-.2"/>
                                          </p:val>
                                        </p:tav>
                                        <p:tav tm="100000">
                                          <p:val>
                                            <p:strVal val="#ppt_x"/>
                                          </p:val>
                                        </p:tav>
                                      </p:tavLst>
                                    </p:anim>
                                    <p:anim calcmode="lin" valueType="num">
                                      <p:cBhvr>
                                        <p:cTn id="42"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29" presetClass="entr" presetSubtype="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ppt_x</p:attrName>
                                        </p:attrNameLst>
                                      </p:cBhvr>
                                      <p:tavLst>
                                        <p:tav tm="0">
                                          <p:val>
                                            <p:strVal val="#ppt_x-.2"/>
                                          </p:val>
                                        </p:tav>
                                        <p:tav tm="100000">
                                          <p:val>
                                            <p:strVal val="#ppt_x"/>
                                          </p:val>
                                        </p:tav>
                                      </p:tavLst>
                                    </p:anim>
                                    <p:anim calcmode="lin" valueType="num">
                                      <p:cBhvr>
                                        <p:cTn id="49" dur="5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0" dur="500"/>
                                        <p:tgtEl>
                                          <p:spTgt spid="17"/>
                                        </p:tgtEl>
                                      </p:cBhvr>
                                    </p:animEffect>
                                  </p:childTnLst>
                                </p:cTn>
                              </p:par>
                              <p:par>
                                <p:cTn id="51" presetID="29"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500" fill="hold"/>
                                        <p:tgtEl>
                                          <p:spTgt spid="18"/>
                                        </p:tgtEl>
                                        <p:attrNameLst>
                                          <p:attrName>ppt_x</p:attrName>
                                        </p:attrNameLst>
                                      </p:cBhvr>
                                      <p:tavLst>
                                        <p:tav tm="0">
                                          <p:val>
                                            <p:strVal val="#ppt_x-.2"/>
                                          </p:val>
                                        </p:tav>
                                        <p:tav tm="100000">
                                          <p:val>
                                            <p:strVal val="#ppt_x"/>
                                          </p:val>
                                        </p:tav>
                                      </p:tavLst>
                                    </p:anim>
                                    <p:anim calcmode="lin" valueType="num">
                                      <p:cBhvr>
                                        <p:cTn id="54" dur="5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55" dur="500"/>
                                        <p:tgtEl>
                                          <p:spTgt spid="18"/>
                                        </p:tgtEl>
                                      </p:cBhvr>
                                    </p:animEffect>
                                  </p:childTnLst>
                                </p:cTn>
                              </p:par>
                              <p:par>
                                <p:cTn id="56" presetID="29"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p:cTn id="58" dur="500" fill="hold"/>
                                        <p:tgtEl>
                                          <p:spTgt spid="19"/>
                                        </p:tgtEl>
                                        <p:attrNameLst>
                                          <p:attrName>ppt_x</p:attrName>
                                        </p:attrNameLst>
                                      </p:cBhvr>
                                      <p:tavLst>
                                        <p:tav tm="0">
                                          <p:val>
                                            <p:strVal val="#ppt_x-.2"/>
                                          </p:val>
                                        </p:tav>
                                        <p:tav tm="100000">
                                          <p:val>
                                            <p:strVal val="#ppt_x"/>
                                          </p:val>
                                        </p:tav>
                                      </p:tavLst>
                                    </p:anim>
                                    <p:anim calcmode="lin" valueType="num">
                                      <p:cBhvr>
                                        <p:cTn id="59"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0" dur="500"/>
                                        <p:tgtEl>
                                          <p:spTgt spid="19"/>
                                        </p:tgtEl>
                                      </p:cBhvr>
                                    </p:animEffect>
                                  </p:childTnLst>
                                </p:cTn>
                              </p:par>
                              <p:par>
                                <p:cTn id="61" presetID="29"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ppt_x</p:attrName>
                                        </p:attrNameLst>
                                      </p:cBhvr>
                                      <p:tavLst>
                                        <p:tav tm="0">
                                          <p:val>
                                            <p:strVal val="#ppt_x-.2"/>
                                          </p:val>
                                        </p:tav>
                                        <p:tav tm="100000">
                                          <p:val>
                                            <p:strVal val="#ppt_x"/>
                                          </p:val>
                                        </p:tav>
                                      </p:tavLst>
                                    </p:anim>
                                    <p:anim calcmode="lin" valueType="num">
                                      <p:cBhvr>
                                        <p:cTn id="64" dur="5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65" dur="500"/>
                                        <p:tgtEl>
                                          <p:spTgt spid="20"/>
                                        </p:tgtEl>
                                      </p:cBhvr>
                                    </p:animEffect>
                                  </p:childTnLst>
                                </p:cTn>
                              </p:par>
                              <p:par>
                                <p:cTn id="66" presetID="29"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ppt_x</p:attrName>
                                        </p:attrNameLst>
                                      </p:cBhvr>
                                      <p:tavLst>
                                        <p:tav tm="0">
                                          <p:val>
                                            <p:strVal val="#ppt_x-.2"/>
                                          </p:val>
                                        </p:tav>
                                        <p:tav tm="100000">
                                          <p:val>
                                            <p:strVal val="#ppt_x"/>
                                          </p:val>
                                        </p:tav>
                                      </p:tavLst>
                                    </p:anim>
                                    <p:anim calcmode="lin" valueType="num">
                                      <p:cBhvr>
                                        <p:cTn id="69" dur="5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70" dur="500"/>
                                        <p:tgtEl>
                                          <p:spTgt spid="21"/>
                                        </p:tgtEl>
                                      </p:cBhvr>
                                    </p:animEffect>
                                  </p:childTnLst>
                                </p:cTn>
                              </p:par>
                              <p:par>
                                <p:cTn id="71" presetID="29" presetClass="entr"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500" fill="hold"/>
                                        <p:tgtEl>
                                          <p:spTgt spid="22"/>
                                        </p:tgtEl>
                                        <p:attrNameLst>
                                          <p:attrName>ppt_x</p:attrName>
                                        </p:attrNameLst>
                                      </p:cBhvr>
                                      <p:tavLst>
                                        <p:tav tm="0">
                                          <p:val>
                                            <p:strVal val="#ppt_x-.2"/>
                                          </p:val>
                                        </p:tav>
                                        <p:tav tm="100000">
                                          <p:val>
                                            <p:strVal val="#ppt_x"/>
                                          </p:val>
                                        </p:tav>
                                      </p:tavLst>
                                    </p:anim>
                                    <p:anim calcmode="lin" valueType="num">
                                      <p:cBhvr>
                                        <p:cTn id="74" dur="5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7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20" grpId="0"/>
      <p:bldP spid="21" grpId="0"/>
      <p:bldP spid="22"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6658" name="Group 2"/>
          <p:cNvGrpSpPr/>
          <p:nvPr/>
        </p:nvGrpSpPr>
        <p:grpSpPr bwMode="auto">
          <a:xfrm>
            <a:off x="304800" y="838200"/>
            <a:ext cx="11684000" cy="5867400"/>
            <a:chOff x="672" y="1152"/>
            <a:chExt cx="4320" cy="3120"/>
          </a:xfrm>
        </p:grpSpPr>
        <p:sp>
          <p:nvSpPr>
            <p:cNvPr id="9221" name="AutoShape 3"/>
            <p:cNvSpPr>
              <a:spLocks noChangeArrowheads="1"/>
            </p:cNvSpPr>
            <p:nvPr/>
          </p:nvSpPr>
          <p:spPr bwMode="auto">
            <a:xfrm>
              <a:off x="672" y="1152"/>
              <a:ext cx="4320" cy="3120"/>
            </a:xfrm>
            <a:prstGeom prst="flowChartProcess">
              <a:avLst/>
            </a:prstGeom>
            <a:noFill/>
            <a:ln w="57150" cmpd="thickThin">
              <a:noFill/>
              <a:miter lim="800000"/>
            </a:ln>
          </p:spPr>
          <p:txBody>
            <a:bodyPr wrap="none" anchor="ctr"/>
            <a:lstStyle/>
            <a:p>
              <a:endParaRPr lang="en-US" sz="2400">
                <a:latin typeface="Arial" panose="020B0604020202020204" pitchFamily="34" charset="0"/>
              </a:endParaRPr>
            </a:p>
          </p:txBody>
        </p:sp>
        <p:pic>
          <p:nvPicPr>
            <p:cNvPr id="9222" name="Picture 4" descr="Lo cot Dong Khe - chien dich Bien Gioi"/>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0" y="1188"/>
              <a:ext cx="4232" cy="30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3" name="Text Box 5"/>
            <p:cNvSpPr txBox="1">
              <a:spLocks noChangeArrowheads="1"/>
            </p:cNvSpPr>
            <p:nvPr/>
          </p:nvSpPr>
          <p:spPr bwMode="auto">
            <a:xfrm>
              <a:off x="720" y="3897"/>
              <a:ext cx="2548" cy="354"/>
            </a:xfrm>
            <a:prstGeom prst="rect">
              <a:avLst/>
            </a:prstGeom>
            <a:noFill/>
            <a:ln w="9525">
              <a:noFill/>
              <a:miter lim="800000"/>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eaLnBrk="1" hangingPunct="1">
                <a:spcBef>
                  <a:spcPct val="50000"/>
                </a:spcBef>
              </a:pPr>
              <a:r>
                <a:rPr lang="en-US" sz="3735" dirty="0" err="1">
                  <a:solidFill>
                    <a:srgbClr val="FFFF00"/>
                  </a:solidFill>
                  <a:latin typeface="Times New Roman" panose="02020603050405020304" pitchFamily="18" charset="0"/>
                </a:rPr>
                <a:t>Cứ</a:t>
              </a:r>
              <a:r>
                <a:rPr lang="en-US" sz="3735" dirty="0">
                  <a:solidFill>
                    <a:srgbClr val="FFFF00"/>
                  </a:solidFill>
                  <a:latin typeface="Times New Roman" panose="02020603050405020304" pitchFamily="18" charset="0"/>
                </a:rPr>
                <a:t> </a:t>
              </a:r>
              <a:r>
                <a:rPr lang="en-US" sz="3735" dirty="0" err="1">
                  <a:solidFill>
                    <a:srgbClr val="FFFF00"/>
                  </a:solidFill>
                  <a:latin typeface="Times New Roman" panose="02020603050405020304" pitchFamily="18" charset="0"/>
                </a:rPr>
                <a:t>điểm</a:t>
              </a:r>
              <a:r>
                <a:rPr lang="en-US" sz="3735" dirty="0">
                  <a:solidFill>
                    <a:srgbClr val="FFFF00"/>
                  </a:solidFill>
                  <a:latin typeface="Times New Roman" panose="02020603050405020304" pitchFamily="18" charset="0"/>
                </a:rPr>
                <a:t> </a:t>
              </a:r>
              <a:r>
                <a:rPr lang="en-US" sz="3735" dirty="0" err="1">
                  <a:solidFill>
                    <a:srgbClr val="FFFF00"/>
                  </a:solidFill>
                  <a:latin typeface="Times New Roman" panose="02020603050405020304" pitchFamily="18" charset="0"/>
                </a:rPr>
                <a:t>Đông</a:t>
              </a:r>
              <a:r>
                <a:rPr lang="en-US" sz="3735" dirty="0">
                  <a:solidFill>
                    <a:srgbClr val="FFFF00"/>
                  </a:solidFill>
                  <a:latin typeface="Times New Roman" panose="02020603050405020304" pitchFamily="18" charset="0"/>
                </a:rPr>
                <a:t> </a:t>
              </a:r>
              <a:r>
                <a:rPr lang="en-US" sz="3735" dirty="0" err="1">
                  <a:solidFill>
                    <a:srgbClr val="FFFF00"/>
                  </a:solidFill>
                  <a:latin typeface="Times New Roman" panose="02020603050405020304" pitchFamily="18" charset="0"/>
                </a:rPr>
                <a:t>Khê</a:t>
              </a:r>
              <a:endParaRPr lang="en-US" sz="3735" dirty="0">
                <a:solidFill>
                  <a:srgbClr val="FFFF00"/>
                </a:solidFill>
                <a:latin typeface="Times New Roman" panose="02020603050405020304" pitchFamily="18" charset="0"/>
              </a:endParaRPr>
            </a:p>
          </p:txBody>
        </p:sp>
      </p:grpSp>
      <p:sp>
        <p:nvSpPr>
          <p:cNvPr id="9219" name="Rectangle 6"/>
          <p:cNvSpPr>
            <a:spLocks noGrp="1" noChangeArrowheads="1"/>
          </p:cNvSpPr>
          <p:nvPr>
            <p:ph type="title"/>
          </p:nvPr>
        </p:nvSpPr>
        <p:spPr>
          <a:xfrm>
            <a:off x="637117" y="0"/>
            <a:ext cx="10972800" cy="838200"/>
          </a:xfrm>
        </p:spPr>
        <p:txBody>
          <a:bodyPr/>
          <a:lstStyle/>
          <a:p>
            <a:pPr eaLnBrk="1" hangingPunct="1"/>
            <a:r>
              <a:rPr lang="en-US" sz="4265" b="1" smtClean="0">
                <a:solidFill>
                  <a:srgbClr val="0000FF"/>
                </a:solidFill>
                <a:latin typeface="Times New Roman" panose="02020603050405020304" pitchFamily="18" charset="0"/>
              </a:rPr>
              <a:t>Lô cốt của địch ở cứ điểm Đông Khê</a:t>
            </a:r>
            <a:endParaRPr lang="en-US" sz="4265" b="1" smtClean="0">
              <a:solidFill>
                <a:srgbClr val="0000FF"/>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326658"/>
                                        </p:tgtEl>
                                        <p:attrNameLst>
                                          <p:attrName>style.visibility</p:attrName>
                                        </p:attrNameLst>
                                      </p:cBhvr>
                                      <p:to>
                                        <p:strVal val="visible"/>
                                      </p:to>
                                    </p:set>
                                    <p:animEffect transition="in" filter="diamond(out)">
                                      <p:cBhvr>
                                        <p:cTn id="7" dur="2000"/>
                                        <p:tgtEl>
                                          <p:spTgt spid="326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CT theo doi MT Dong Khe (Cao Ba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0520" y="804757"/>
            <a:ext cx="11491384" cy="5867400"/>
          </a:xfrm>
          <a:prstGeom prst="rect">
            <a:avLst/>
          </a:prstGeom>
          <a:noFill/>
          <a:ln w="9525">
            <a:solidFill>
              <a:srgbClr val="FF66FF"/>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5" descr="5%"/>
          <p:cNvSpPr txBox="1">
            <a:spLocks noChangeArrowheads="1"/>
          </p:cNvSpPr>
          <p:nvPr/>
        </p:nvSpPr>
        <p:spPr bwMode="auto">
          <a:xfrm rot="10800000" flipV="1">
            <a:off x="103717" y="216"/>
            <a:ext cx="7922683"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charset="0"/>
              </a:defRPr>
            </a:lvl1pPr>
            <a:lvl2pPr marL="742950" indent="-285750" eaLnBrk="0" hangingPunct="0">
              <a:defRPr>
                <a:solidFill>
                  <a:schemeClr val="tx1"/>
                </a:solidFill>
                <a:latin typeface="Calibri" panose="020F0502020204030204" charset="0"/>
              </a:defRPr>
            </a:lvl2pPr>
            <a:lvl3pPr marL="1143000" indent="-228600" eaLnBrk="0" hangingPunct="0">
              <a:defRPr>
                <a:solidFill>
                  <a:schemeClr val="tx1"/>
                </a:solidFill>
                <a:latin typeface="Calibri" panose="020F0502020204030204" charset="0"/>
              </a:defRPr>
            </a:lvl3pPr>
            <a:lvl4pPr marL="1600200" indent="-228600" eaLnBrk="0" hangingPunct="0">
              <a:defRPr>
                <a:solidFill>
                  <a:schemeClr val="tx1"/>
                </a:solidFill>
                <a:latin typeface="Calibri" panose="020F0502020204030204" charset="0"/>
              </a:defRPr>
            </a:lvl4pPr>
            <a:lvl5pPr marL="2057400" indent="-228600" eaLnBrk="0" hangingPunct="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gn="ctr" eaLnBrk="1" hangingPunct="1">
              <a:spcBef>
                <a:spcPct val="50000"/>
              </a:spcBef>
            </a:pPr>
            <a:r>
              <a:rPr lang="en-US" sz="3200" b="1" dirty="0" err="1">
                <a:solidFill>
                  <a:srgbClr val="0000FF"/>
                </a:solidFill>
                <a:latin typeface="Times New Roman" panose="02020603050405020304" pitchFamily="18" charset="0"/>
              </a:rPr>
              <a:t>Hình</a:t>
            </a:r>
            <a:r>
              <a:rPr lang="en-US" sz="3200" b="1" dirty="0">
                <a:solidFill>
                  <a:srgbClr val="0000FF"/>
                </a:solidFill>
                <a:latin typeface="Times New Roman" panose="02020603050405020304" pitchFamily="18" charset="0"/>
              </a:rPr>
              <a:t> 1: </a:t>
            </a:r>
            <a:r>
              <a:rPr lang="en-US" sz="3200" b="1" dirty="0" err="1">
                <a:solidFill>
                  <a:srgbClr val="0000FF"/>
                </a:solidFill>
                <a:latin typeface="Times New Roman" panose="02020603050405020304" pitchFamily="18" charset="0"/>
              </a:rPr>
              <a:t>Bác</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Hồ</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quan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sát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mặt</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trận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Biên</a:t>
            </a:r>
            <a:r>
              <a:rPr lang="en-US" sz="3200" b="1" dirty="0">
                <a:solidFill>
                  <a:srgbClr val="0000FF"/>
                </a:solidFill>
                <a:latin typeface="Times New Roman" panose="02020603050405020304" pitchFamily="18" charset="0"/>
              </a:rPr>
              <a:t> </a:t>
            </a:r>
            <a:r>
              <a:rPr lang="en-US" sz="3200" b="1" dirty="0" err="1">
                <a:solidFill>
                  <a:srgbClr val="0000FF"/>
                </a:solidFill>
                <a:latin typeface="Times New Roman" panose="02020603050405020304" pitchFamily="18" charset="0"/>
              </a:rPr>
              <a:t>giới</a:t>
            </a:r>
            <a:endParaRPr lang="en-US" sz="32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fade">
                                      <p:cBhvr>
                                        <p:cTn id="7" dur="1000"/>
                                        <p:tgtEl>
                                          <p:spTgt spid="10243"/>
                                        </p:tgtEl>
                                      </p:cBhvr>
                                    </p:animEffect>
                                    <p:anim calcmode="lin" valueType="num">
                                      <p:cBhvr>
                                        <p:cTn id="8" dur="1000" fill="hold"/>
                                        <p:tgtEl>
                                          <p:spTgt spid="10243"/>
                                        </p:tgtEl>
                                        <p:attrNameLst>
                                          <p:attrName>ppt_x</p:attrName>
                                        </p:attrNameLst>
                                      </p:cBhvr>
                                      <p:tavLst>
                                        <p:tav tm="0">
                                          <p:val>
                                            <p:strVal val="#ppt_x"/>
                                          </p:val>
                                        </p:tav>
                                        <p:tav tm="100000">
                                          <p:val>
                                            <p:strVal val="#ppt_x"/>
                                          </p:val>
                                        </p:tav>
                                      </p:tavLst>
                                    </p:anim>
                                    <p:anim calcmode="lin" valueType="num">
                                      <p:cBhvr>
                                        <p:cTn id="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tags/tag1.xml><?xml version="1.0" encoding="utf-8"?>
<p:tagLst xmlns:p="http://schemas.openxmlformats.org/presentationml/2006/main">
  <p:tag name="MMPROD_LASTVALUES" val="&lt;ChangeData&gt;&lt;SlideID&gt;&lt;![CDATA[296]]&gt;&lt;/SlideID&gt;&lt;/ChangeData&gt;"/>
  <p:tag name="MMPROD_ID" val="10009"/>
  <p:tag name="MMPROD_TYPE" val="10008"/>
  <p:tag name="MMPROD_DATA" val="&lt;property id=&quot;10026&quot; value=&quot;10&quot;/&gt;&lt;property id=&quot;10027&quot; value=&quot;Interaction10243&quot;/&gt;&lt;property id=&quot;10028&quot; value=&quot;0&quot;/&gt;&lt;property id=&quot;10063&quot; value=&quot;2&quot;/&gt;&lt;property id=&quot;10070&quot; value=&quot;Câu 1&quot;/&gt;&lt;property id=&quot;10098&quot; value=&quot;Multiple choice&quot;/&gt;&lt;property id=&quot;10100&quot; value=&quot;0&quot;/&gt;&lt;property id=&quot;10108&quot; value=&quot;0&quot;/&gt;&lt;property id=&quot;10109&quot; value=&quot;1&quot;/&gt;&lt;property id=&quot;10110&quot; value=&quot;0&quot;/&gt;&lt;property id=&quot;10111&quot; value=&quot;2&quot;/&gt;&lt;property id=&quot;10112&quot; value=&quot;1&quot;/&gt;&lt;property id=&quot;10115&quot; value=&quot;1&quot;/&gt;&lt;property id=&quot;10120&quot; value=&quot;2&quot;/&gt;&lt;property id=&quot;10131&quot; value=&quot;1&quot;/&gt;&lt;property id=&quot;10132&quot; value=&quot;1&quot;/&gt;&lt;property id=&quot;10159&quot; value=&quot;0&quot;/&gt;&lt;property id=&quot;10178&quot; value=&quot;1&quot;/&gt;&lt;property id=&quot;10182&quot; value=&quot;1&quot;/&gt;&lt;property id=&quot;10206&quot; value=&quot;0&quot;/&gt;&lt;property id=&quot;10207&quot; value=&quot;0&quot;/&gt;"/>
  <p:tag name="MMPROD_COLLECTIONCONTAINERID" val="20000"/>
  <p:tag name="MMPROD_PARENTID" val="10004"/>
  <p:tag name="MMPROD_PARENTQUESTIONGROUPID" val="-1"/>
  <p:tag name="MMPROD_PASSDATA" val="&lt;object type=&quot;10050&quot; unique_id=&quot;10245&quot;&gt;&lt;property id=&quot;10020&quot; value=&quot;2&quot;/&gt;&lt;property id=&quot;10102&quot; value=&quot;0&quot;/&gt;&lt;property id=&quot;10191&quot; value=&quot;136&quot;/&gt;&lt;/object&gt;"/>
  <p:tag name="MMPROD_FAILDATA" val="&lt;object type=&quot;10051&quot; unique_id=&quot;10246&quot;&gt;&lt;property id=&quot;10020&quot; value=&quot;4&quot;/&gt;&lt;property id=&quot;10102&quot; value=&quot;0&quot;/&gt;&lt;property id=&quot;10191&quot; value=&quot;135&quot;/&gt;&lt;/object&gt;"/>
  <p:tag name="QUIZCLIPSSOURCE" val="1047787239,C:\Users\Tailieu\Documents\Bai giang duong truong son\Media.ppcx"/>
  <p:tag name="PPSNARRATION" val="1,1047787239,C:\Users\Tailieu\Documents\Bai giang duong truong son_pptx\Media.ppcx"/>
  <p:tag name="MMPROD_ANSWERCOUNT" val="0"/>
</p:tagLst>
</file>

<file path=ppt/tags/tag2.xml><?xml version="1.0" encoding="utf-8"?>
<p:tagLst xmlns:p="http://schemas.openxmlformats.org/presentationml/2006/main">
  <p:tag name="PPSNARRATION" val="23,1047787239,C:\Users\Tailieu\Documents\Bai giang duong truong son_pptx\Media.ppcx"/>
</p:tagLst>
</file>

<file path=ppt/tags/tag3.xml><?xml version="1.0" encoding="utf-8"?>
<p:tagLst xmlns:p="http://schemas.openxmlformats.org/presentationml/2006/main">
  <p:tag name="PPSNARRATION" val="23,1047787239,C:\Users\Tailieu\Documents\Bai giang duong truong son_pptx\Media.ppcx"/>
</p:tagLst>
</file>

<file path=ppt/tags/tag4.xml><?xml version="1.0" encoding="utf-8"?>
<p:tagLst xmlns:p="http://schemas.openxmlformats.org/presentationml/2006/main">
  <p:tag name="PPSNARRATION" val="23,1047787239,C:\Users\Tailieu\Documents\Bai giang duong truong son_pptx\Media.ppcx"/>
</p:tagLst>
</file>

<file path=ppt/tags/tag5.xml><?xml version="1.0" encoding="utf-8"?>
<p:tagLst xmlns:p="http://schemas.openxmlformats.org/presentationml/2006/main">
  <p:tag name="PPSNARRATION" val="23,1047787239,C:\Users\Tailieu\Documents\Bai giang duong truong son_pptx\Media.ppcx"/>
</p:tagLst>
</file>

<file path=ppt/tags/tag6.xml><?xml version="1.0" encoding="utf-8"?>
<p:tagLst xmlns:p="http://schemas.openxmlformats.org/presentationml/2006/main">
  <p:tag name="PPSNARRATION" val="23,1047787239,C:\Users\Tailieu\Documents\Bai giang duong truong son_pptx\Media.ppcx"/>
</p:tagLst>
</file>

<file path=ppt/tags/tag7.xml><?xml version="1.0" encoding="utf-8"?>
<p:tagLst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4815</Words>
  <Application>WPS Presentation</Application>
  <PresentationFormat>Widescreen</PresentationFormat>
  <Paragraphs>183</Paragraphs>
  <Slides>28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28</vt:i4>
      </vt:variant>
    </vt:vector>
  </HeadingPairs>
  <TitlesOfParts>
    <vt:vector size="39" baseType="lpstr">
      <vt:lpstr>Arial</vt:lpstr>
      <vt:lpstr>SimSun</vt:lpstr>
      <vt:lpstr>Wingdings</vt:lpstr>
      <vt:lpstr>Calibri Light</vt:lpstr>
      <vt:lpstr>Calibri</vt:lpstr>
      <vt:lpstr>Microsoft YaHei</vt:lpstr>
      <vt:lpstr>Arial Unicode MS</vt:lpstr>
      <vt:lpstr>Times New Roman</vt:lpstr>
      <vt:lpstr>Times New Roman</vt:lpstr>
      <vt:lpstr>.VnTime</vt:lpstr>
      <vt:lpstr>1_Default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Lô cốt của địch ở cứ điểm Đông Khê</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DELL</cp:lastModifiedBy>
  <cp:revision>30</cp:revision>
  <dcterms:created xsi:type="dcterms:W3CDTF">2021-12-06T04:08:06Z</dcterms:created>
  <dcterms:modified xsi:type="dcterms:W3CDTF">2021-12-06T04:48:19Z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135D21FCB3C6452E860D93AC6C158E12</vt:lpwstr>
  </property>
  <property fmtid="{D5CDD505-2E9C-101B-9397-08002B2CF9AE}" pid="3" name="KSOProductBuildVer">
    <vt:lpwstr>1033-11.2.0.10382</vt:lpwstr>
  </property>
</Properties>
</file>